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5" r:id="rId1"/>
  </p:sldMasterIdLst>
  <p:notesMasterIdLst>
    <p:notesMasterId r:id="rId36"/>
  </p:notesMasterIdLst>
  <p:sldIdLst>
    <p:sldId id="258" r:id="rId2"/>
    <p:sldId id="268" r:id="rId3"/>
    <p:sldId id="304" r:id="rId4"/>
    <p:sldId id="276" r:id="rId5"/>
    <p:sldId id="306" r:id="rId6"/>
    <p:sldId id="307" r:id="rId7"/>
    <p:sldId id="324" r:id="rId8"/>
    <p:sldId id="316" r:id="rId9"/>
    <p:sldId id="315" r:id="rId10"/>
    <p:sldId id="318" r:id="rId11"/>
    <p:sldId id="327" r:id="rId12"/>
    <p:sldId id="328" r:id="rId13"/>
    <p:sldId id="329" r:id="rId14"/>
    <p:sldId id="332" r:id="rId15"/>
    <p:sldId id="322" r:id="rId16"/>
    <p:sldId id="340" r:id="rId17"/>
    <p:sldId id="341" r:id="rId18"/>
    <p:sldId id="346" r:id="rId19"/>
    <p:sldId id="343" r:id="rId20"/>
    <p:sldId id="344" r:id="rId21"/>
    <p:sldId id="319" r:id="rId22"/>
    <p:sldId id="323" r:id="rId23"/>
    <p:sldId id="333" r:id="rId24"/>
    <p:sldId id="350" r:id="rId25"/>
    <p:sldId id="334" r:id="rId26"/>
    <p:sldId id="317" r:id="rId27"/>
    <p:sldId id="351" r:id="rId28"/>
    <p:sldId id="326" r:id="rId29"/>
    <p:sldId id="339" r:id="rId30"/>
    <p:sldId id="338" r:id="rId31"/>
    <p:sldId id="342" r:id="rId32"/>
    <p:sldId id="347" r:id="rId33"/>
    <p:sldId id="352" r:id="rId34"/>
    <p:sldId id="348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E72ED15-5324-E34C-8177-4D1712025C39}" v="5275" dt="2024-04-24T09:52:40.876"/>
    <p1510:client id="{7B7BE9F6-8A78-F345-A233-696243EB7DFF}" v="33" dt="2024-04-24T11:50:28.139"/>
    <p1510:client id="{F7DA4617-22F3-4F55-8C72-0577555827C2}" v="1611" dt="2024-04-24T11:51:31.18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8" d="100"/>
          <a:sy n="148" d="100"/>
        </p:scale>
        <p:origin x="73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AB548A-C4C9-5140-9853-04BD35CFF9C5}" type="datetimeFigureOut">
              <a:rPr lang="en-US" smtClean="0"/>
              <a:t>4/24/2024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E037CF-DC88-A943-9200-653BB5430B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6296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8ea72f4a77_6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g8ea72f4a77_6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6c4305b01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6c4305b01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15003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6c60e245bf_1_31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Google Shape;686;g6c60e245bf_1_31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61390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E037CF-DC88-A943-9200-653BB5430BB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9304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E037CF-DC88-A943-9200-653BB5430BB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108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" name="Google Shape;1130;g72c4329eae_4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1" name="Google Shape;1131;g72c4329eae_4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05779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6c60e245bf_1_31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Google Shape;686;g6c60e245bf_1_31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88970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6c60e245bf_1_31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Google Shape;686;g6c60e245bf_1_31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/>
              <a:t>So moving onto our Machine learning models, 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6695030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8ab8bef9c2_0_5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8ab8bef9c2_0_5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/>
              <a:t>We used 3 machine learning algorithms and 1 ann. 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2356769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/>
              <a:t>Moving onto the architectural overview of our neural network, it is a simple neural network with 2 inner layers, with the final output layer being our prediction. To inject non-linearity into our model, we chose </a:t>
            </a:r>
            <a:r>
              <a:rPr lang="en-SG" err="1"/>
              <a:t>Lrelu</a:t>
            </a:r>
            <a:r>
              <a:rPr lang="en-SG"/>
              <a:t> as our activation function. Despite our dataset and number of variables being small, to prevent overfitting, we also added a dropout layer. A binary cross entropy loss function was selected given our binary classification task and was </a:t>
            </a:r>
            <a:r>
              <a:rPr lang="en-SG" err="1"/>
              <a:t>optmised</a:t>
            </a:r>
            <a:r>
              <a:rPr lang="en-SG"/>
              <a:t> using ADAM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E037CF-DC88-A943-9200-653BB5430BB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40147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E037CF-DC88-A943-9200-653BB5430BB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8427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6c60e245bf_1_31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Google Shape;686;g6c60e245bf_1_31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" name="Google Shape;1130;g72c4329eae_4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1" name="Google Shape;1131;g72c4329eae_4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6c60e245bf_1_31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Google Shape;686;g6c60e245bf_1_31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76180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6c4305b01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6c4305b01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83653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6c4305b01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6c4305b01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90089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6c60e245bf_1_31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Google Shape;686;g6c60e245bf_1_31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6106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6c4305b01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6c4305b01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0578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6c4305b01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6c4305b01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83750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 preserve="1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947040" y="715533"/>
            <a:ext cx="6557600" cy="273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5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5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45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45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45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45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45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45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4500"/>
              <a:buNone/>
              <a:defRPr sz="60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947033" y="3452333"/>
            <a:ext cx="6557600" cy="71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667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066928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 preserve="1">
  <p:cSld name="Big number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1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800" cy="261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43" name="Google Shape;43;p11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800" cy="17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ctr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ctr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ctr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4" name="Google Shape;44;p1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8615535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 preserve="1">
  <p:cSld name="Blank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199748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155F0-A6D4-C39B-394F-0B16E9C9C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108" y="588245"/>
            <a:ext cx="10449784" cy="79374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D1860F-B260-57CE-E12B-2C94860319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7824" y="1776846"/>
            <a:ext cx="10442448" cy="428495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C3A3BD-2CC5-03D3-4CD6-E31A55BA2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10466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 preserve="1">
  <p:cSld name="Section header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"/>
          <p:cNvSpPr txBox="1">
            <a:spLocks noGrp="1"/>
          </p:cNvSpPr>
          <p:nvPr>
            <p:ph type="ctrTitle"/>
          </p:nvPr>
        </p:nvSpPr>
        <p:spPr>
          <a:xfrm>
            <a:off x="2708383" y="2323700"/>
            <a:ext cx="3496000" cy="111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6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6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6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6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6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6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6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6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57" name="Google Shape;57;p3"/>
          <p:cNvSpPr txBox="1">
            <a:spLocks noGrp="1"/>
          </p:cNvSpPr>
          <p:nvPr>
            <p:ph type="subTitle" idx="1"/>
          </p:nvPr>
        </p:nvSpPr>
        <p:spPr>
          <a:xfrm>
            <a:off x="2388783" y="3223267"/>
            <a:ext cx="4135200" cy="139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33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3"/>
          <p:cNvSpPr txBox="1">
            <a:spLocks noGrp="1"/>
          </p:cNvSpPr>
          <p:nvPr>
            <p:ph type="title" idx="2" hasCustomPrompt="1"/>
          </p:nvPr>
        </p:nvSpPr>
        <p:spPr>
          <a:xfrm>
            <a:off x="7779867" y="2829633"/>
            <a:ext cx="1308000" cy="7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64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86781343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 preserve="1">
  <p:cSld name="Quote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1"/>
          <p:cNvSpPr txBox="1">
            <a:spLocks noGrp="1"/>
          </p:cNvSpPr>
          <p:nvPr>
            <p:ph type="ctrTitle"/>
          </p:nvPr>
        </p:nvSpPr>
        <p:spPr>
          <a:xfrm>
            <a:off x="4091567" y="4100433"/>
            <a:ext cx="4074400" cy="73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32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78" name="Google Shape;178;p11"/>
          <p:cNvSpPr txBox="1">
            <a:spLocks noGrp="1"/>
          </p:cNvSpPr>
          <p:nvPr>
            <p:ph type="subTitle" idx="1"/>
          </p:nvPr>
        </p:nvSpPr>
        <p:spPr>
          <a:xfrm>
            <a:off x="3110667" y="2398767"/>
            <a:ext cx="5970800" cy="105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561386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 preserve="1">
  <p:cSld name="1_Section 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1143693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 preserve="1">
  <p:cSld name="Title and body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 txBox="1">
            <a:spLocks noGrp="1"/>
          </p:cNvSpPr>
          <p:nvPr>
            <p:ph type="title"/>
          </p:nvPr>
        </p:nvSpPr>
        <p:spPr>
          <a:xfrm>
            <a:off x="644900" y="553900"/>
            <a:ext cx="10937600" cy="64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4"/>
          <p:cNvSpPr txBox="1">
            <a:spLocks noGrp="1"/>
          </p:cNvSpPr>
          <p:nvPr>
            <p:ph type="body" idx="1"/>
          </p:nvPr>
        </p:nvSpPr>
        <p:spPr>
          <a:xfrm>
            <a:off x="644900" y="1375000"/>
            <a:ext cx="10937600" cy="492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40795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 preserve="1">
  <p:cSld name="Title and two columns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644900" y="553900"/>
            <a:ext cx="10937600" cy="64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830738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preserve="1" userDrawn="1">
  <p:cSld name="Title onl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644900" y="553900"/>
            <a:ext cx="10937600" cy="64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1pPr>
            <a:lvl2pPr lvl="1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2pPr>
            <a:lvl3pPr lvl="2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3pPr>
            <a:lvl4pPr lvl="3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4pPr>
            <a:lvl5pPr lvl="4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5pPr>
            <a:lvl6pPr lvl="5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6pPr>
            <a:lvl7pPr lvl="6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7pPr>
            <a:lvl8pPr lvl="7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8pPr>
            <a:lvl9pPr lvl="8">
              <a:spcBef>
                <a:spcPts val="0"/>
              </a:spcBef>
              <a:spcAft>
                <a:spcPts val="0"/>
              </a:spcAft>
              <a:buSzPts val="2500"/>
              <a:buNone/>
              <a:defRPr sz="3333"/>
            </a:lvl9pPr>
          </a:lstStyle>
          <a:p>
            <a:endParaRPr/>
          </a:p>
        </p:txBody>
      </p:sp>
      <p:sp>
        <p:nvSpPr>
          <p:cNvPr id="2" name="Google Shape;7;p1">
            <a:extLst>
              <a:ext uri="{FF2B5EF4-FFF2-40B4-BE49-F238E27FC236}">
                <a16:creationId xmlns:a16="http://schemas.microsoft.com/office/drawing/2014/main" id="{1E336200-AF04-0058-54AB-BECA3A59BA81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644900" y="1375000"/>
            <a:ext cx="10937600" cy="49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187058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 preserve="1">
  <p:cSld name="One column tex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7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27" name="Google Shape;27;p7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8" name="Google Shape;28;p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1649350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 preserve="1">
  <p:cSld name="Main poi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8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400" cy="54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sp>
        <p:nvSpPr>
          <p:cNvPr id="31" name="Google Shape;31;p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6201670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 preserve="1">
  <p:cSld name="Section title and description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9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4" name="Google Shape;34;p9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35" name="Google Shape;35;p9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6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36" name="Google Shape;36;p9"/>
          <p:cNvSpPr txBox="1">
            <a:spLocks noGrp="1"/>
          </p:cNvSpPr>
          <p:nvPr>
            <p:ph type="body" idx="2"/>
          </p:nvPr>
        </p:nvSpPr>
        <p:spPr>
          <a:xfrm>
            <a:off x="6586000" y="965433"/>
            <a:ext cx="5116000" cy="49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1466061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>
  <p:cSld name="Captio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0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400" cy="8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30479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0" name="Google Shape;40;p1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514498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44900" y="553900"/>
            <a:ext cx="10937600" cy="6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Font typeface="Fira Sans Extra Condensed Medium"/>
              <a:buNone/>
              <a:defRPr sz="2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500"/>
              <a:buFont typeface="Fira Sans Extra Condensed Medium"/>
              <a:buNone/>
              <a:defRPr sz="2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500"/>
              <a:buFont typeface="Fira Sans Extra Condensed Medium"/>
              <a:buNone/>
              <a:defRPr sz="2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500"/>
              <a:buFont typeface="Fira Sans Extra Condensed Medium"/>
              <a:buNone/>
              <a:defRPr sz="2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500"/>
              <a:buFont typeface="Fira Sans Extra Condensed Medium"/>
              <a:buNone/>
              <a:defRPr sz="2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500"/>
              <a:buFont typeface="Fira Sans Extra Condensed Medium"/>
              <a:buNone/>
              <a:defRPr sz="2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500"/>
              <a:buFont typeface="Fira Sans Extra Condensed Medium"/>
              <a:buNone/>
              <a:defRPr sz="2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500"/>
              <a:buFont typeface="Fira Sans Extra Condensed Medium"/>
              <a:buNone/>
              <a:defRPr sz="2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500"/>
              <a:buFont typeface="Fira Sans Extra Condensed Medium"/>
              <a:buNone/>
              <a:defRPr sz="2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44900" y="1375000"/>
            <a:ext cx="10937600" cy="49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3331542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60" r:id="rId5"/>
    <p:sldLayoutId id="2147483761" r:id="rId6"/>
    <p:sldLayoutId id="2147483762" r:id="rId7"/>
    <p:sldLayoutId id="2147483763" r:id="rId8"/>
    <p:sldLayoutId id="2147483764" r:id="rId9"/>
    <p:sldLayoutId id="2147483765" r:id="rId10"/>
    <p:sldLayoutId id="2147483766" r:id="rId11"/>
    <p:sldLayoutId id="2147483767" r:id="rId12"/>
    <p:sldLayoutId id="2147483768" r:id="rId13"/>
    <p:sldLayoutId id="2147483769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1" i="0" u="none" strike="noStrike" cap="none">
          <a:solidFill>
            <a:srgbClr val="000000"/>
          </a:solidFill>
          <a:latin typeface="Avenir Next LT Pro" panose="020B0504020202020204" pitchFamily="34" charset="77"/>
          <a:ea typeface="Avenir Next LT Pro" panose="020B0504020202020204" pitchFamily="34" charset="77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venir Next LT Pro" panose="020B0504020202020204" pitchFamily="34" charset="77"/>
          <a:ea typeface="Avenir Next LT Pro" panose="020B0504020202020204" pitchFamily="34" charset="77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>
          <p15:clr>
            <a:srgbClr val="EA4335"/>
          </p15:clr>
        </p15:guide>
        <p15:guide id="2" pos="2880">
          <p15:clr>
            <a:srgbClr val="EA4335"/>
          </p15:clr>
        </p15:guide>
        <p15:guide id="3" pos="288">
          <p15:clr>
            <a:srgbClr val="EA4335"/>
          </p15:clr>
        </p15:guide>
        <p15:guide id="4" pos="5472">
          <p15:clr>
            <a:srgbClr val="EA4335"/>
          </p15:clr>
        </p15:guide>
        <p15:guide id="5" orient="horz" pos="262">
          <p15:clr>
            <a:srgbClr val="EA4335"/>
          </p15:clr>
        </p15:guide>
        <p15:guide id="6" orient="horz" pos="2978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1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1.png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1.png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1.png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5" Type="http://schemas.openxmlformats.org/officeDocument/2006/relationships/image" Target="../media/image1.png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1.png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1.png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1.png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5" Type="http://schemas.openxmlformats.org/officeDocument/2006/relationships/image" Target="../media/image1.png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5" Type="http://schemas.openxmlformats.org/officeDocument/2006/relationships/image" Target="../media/image1.png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5" Type="http://schemas.openxmlformats.org/officeDocument/2006/relationships/image" Target="../media/image1.png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24.m4a"/><Relationship Id="rId1" Type="http://schemas.microsoft.com/office/2007/relationships/media" Target="../media/media24.m4a"/><Relationship Id="rId6" Type="http://schemas.openxmlformats.org/officeDocument/2006/relationships/image" Target="../media/image1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25.m4a"/><Relationship Id="rId1" Type="http://schemas.microsoft.com/office/2007/relationships/media" Target="../media/media25.m4a"/><Relationship Id="rId5" Type="http://schemas.openxmlformats.org/officeDocument/2006/relationships/image" Target="../media/image27.png"/><Relationship Id="rId4" Type="http://schemas.openxmlformats.org/officeDocument/2006/relationships/notesSlide" Target="../notesSlides/notesSlide16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13" Type="http://schemas.openxmlformats.org/officeDocument/2006/relationships/image" Target="../media/image27.png"/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30.png"/><Relationship Id="rId12" Type="http://schemas.openxmlformats.org/officeDocument/2006/relationships/image" Target="../media/image35.svg"/><Relationship Id="rId2" Type="http://schemas.openxmlformats.org/officeDocument/2006/relationships/audio" Target="../media/media26.m4a"/><Relationship Id="rId1" Type="http://schemas.microsoft.com/office/2007/relationships/media" Target="../media/media26.m4a"/><Relationship Id="rId6" Type="http://schemas.openxmlformats.org/officeDocument/2006/relationships/image" Target="../media/image29.sv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svg"/><Relationship Id="rId4" Type="http://schemas.openxmlformats.org/officeDocument/2006/relationships/notesSlide" Target="../notesSlides/notesSlide17.xml"/><Relationship Id="rId9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27.m4a"/><Relationship Id="rId1" Type="http://schemas.microsoft.com/office/2007/relationships/media" Target="../media/media27.m4a"/><Relationship Id="rId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28.m4a"/><Relationship Id="rId1" Type="http://schemas.microsoft.com/office/2007/relationships/media" Target="../media/media28.m4a"/><Relationship Id="rId6" Type="http://schemas.openxmlformats.org/officeDocument/2006/relationships/image" Target="../media/image27.png"/><Relationship Id="rId5" Type="http://schemas.openxmlformats.org/officeDocument/2006/relationships/image" Target="../media/image36.png"/><Relationship Id="rId4" Type="http://schemas.openxmlformats.org/officeDocument/2006/relationships/notesSlide" Target="../notesSlides/notesSlide18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40.png"/><Relationship Id="rId2" Type="http://schemas.openxmlformats.org/officeDocument/2006/relationships/audio" Target="../media/media29.m4a"/><Relationship Id="rId1" Type="http://schemas.microsoft.com/office/2007/relationships/media" Target="../media/media29.m4a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30.m4a"/><Relationship Id="rId1" Type="http://schemas.microsoft.com/office/2007/relationships/media" Target="../media/media30.m4a"/><Relationship Id="rId6" Type="http://schemas.openxmlformats.org/officeDocument/2006/relationships/image" Target="../media/image27.png"/><Relationship Id="rId5" Type="http://schemas.openxmlformats.org/officeDocument/2006/relationships/image" Target="../media/image40.png"/><Relationship Id="rId4" Type="http://schemas.openxmlformats.org/officeDocument/2006/relationships/notesSlide" Target="../notesSlides/notesSlide1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31.m4a"/><Relationship Id="rId1" Type="http://schemas.microsoft.com/office/2007/relationships/media" Target="../media/media31.m4a"/><Relationship Id="rId4" Type="http://schemas.openxmlformats.org/officeDocument/2006/relationships/image" Target="../media/image1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15"/>
          <p:cNvGrpSpPr/>
          <p:nvPr/>
        </p:nvGrpSpPr>
        <p:grpSpPr>
          <a:xfrm>
            <a:off x="-2353429" y="3553076"/>
            <a:ext cx="14383749" cy="4377603"/>
            <a:chOff x="711150" y="1559663"/>
            <a:chExt cx="7721575" cy="2350013"/>
          </a:xfrm>
        </p:grpSpPr>
        <p:sp>
          <p:nvSpPr>
            <p:cNvPr id="58" name="Google Shape;58;p15"/>
            <p:cNvSpPr/>
            <p:nvPr/>
          </p:nvSpPr>
          <p:spPr>
            <a:xfrm>
              <a:off x="711150" y="1595125"/>
              <a:ext cx="7721575" cy="2314550"/>
            </a:xfrm>
            <a:custGeom>
              <a:avLst/>
              <a:gdLst/>
              <a:ahLst/>
              <a:cxnLst/>
              <a:rect l="l" t="t" r="r" b="b"/>
              <a:pathLst>
                <a:path w="308863" h="92582" extrusionOk="0">
                  <a:moveTo>
                    <a:pt x="0" y="92445"/>
                  </a:moveTo>
                  <a:lnTo>
                    <a:pt x="24529" y="34740"/>
                  </a:lnTo>
                  <a:lnTo>
                    <a:pt x="73382" y="80857"/>
                  </a:lnTo>
                  <a:lnTo>
                    <a:pt x="97740" y="23146"/>
                  </a:lnTo>
                  <a:lnTo>
                    <a:pt x="122133" y="46302"/>
                  </a:lnTo>
                  <a:lnTo>
                    <a:pt x="146543" y="0"/>
                  </a:lnTo>
                  <a:lnTo>
                    <a:pt x="195411" y="69356"/>
                  </a:lnTo>
                  <a:lnTo>
                    <a:pt x="219734" y="57794"/>
                  </a:lnTo>
                  <a:lnTo>
                    <a:pt x="244161" y="80952"/>
                  </a:lnTo>
                  <a:lnTo>
                    <a:pt x="268621" y="11652"/>
                  </a:lnTo>
                  <a:lnTo>
                    <a:pt x="293020" y="44"/>
                  </a:lnTo>
                  <a:lnTo>
                    <a:pt x="308863" y="92582"/>
                  </a:lnTo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sz="2400"/>
            </a:p>
          </p:txBody>
        </p:sp>
        <p:sp>
          <p:nvSpPr>
            <p:cNvPr id="59" name="Google Shape;59;p15"/>
            <p:cNvSpPr/>
            <p:nvPr/>
          </p:nvSpPr>
          <p:spPr>
            <a:xfrm>
              <a:off x="1287538" y="2426363"/>
              <a:ext cx="71400" cy="71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0" name="Google Shape;60;p15"/>
            <p:cNvSpPr/>
            <p:nvPr/>
          </p:nvSpPr>
          <p:spPr>
            <a:xfrm>
              <a:off x="1897863" y="3003575"/>
              <a:ext cx="71400" cy="71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1" name="Google Shape;61;p15"/>
            <p:cNvSpPr/>
            <p:nvPr/>
          </p:nvSpPr>
          <p:spPr>
            <a:xfrm>
              <a:off x="2508163" y="3580788"/>
              <a:ext cx="71400" cy="71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2" name="Google Shape;62;p15"/>
            <p:cNvSpPr/>
            <p:nvPr/>
          </p:nvSpPr>
          <p:spPr>
            <a:xfrm>
              <a:off x="3118475" y="2137738"/>
              <a:ext cx="71400" cy="71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3" name="Google Shape;63;p15"/>
            <p:cNvSpPr/>
            <p:nvPr/>
          </p:nvSpPr>
          <p:spPr>
            <a:xfrm>
              <a:off x="3728788" y="2714950"/>
              <a:ext cx="71400" cy="71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4" name="Google Shape;64;p15"/>
            <p:cNvSpPr/>
            <p:nvPr/>
          </p:nvSpPr>
          <p:spPr>
            <a:xfrm>
              <a:off x="4339088" y="1559938"/>
              <a:ext cx="71400" cy="71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5" name="Google Shape;65;p15"/>
            <p:cNvSpPr/>
            <p:nvPr/>
          </p:nvSpPr>
          <p:spPr>
            <a:xfrm>
              <a:off x="4949400" y="2426363"/>
              <a:ext cx="71400" cy="71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6" name="Google Shape;66;p15"/>
            <p:cNvSpPr/>
            <p:nvPr/>
          </p:nvSpPr>
          <p:spPr>
            <a:xfrm>
              <a:off x="5559713" y="3292175"/>
              <a:ext cx="71400" cy="71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7" name="Google Shape;67;p15"/>
            <p:cNvSpPr/>
            <p:nvPr/>
          </p:nvSpPr>
          <p:spPr>
            <a:xfrm>
              <a:off x="6170025" y="3006938"/>
              <a:ext cx="71400" cy="71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8" name="Google Shape;68;p15"/>
            <p:cNvSpPr/>
            <p:nvPr/>
          </p:nvSpPr>
          <p:spPr>
            <a:xfrm>
              <a:off x="6780338" y="3580775"/>
              <a:ext cx="71400" cy="71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9" name="Google Shape;69;p15"/>
            <p:cNvSpPr/>
            <p:nvPr/>
          </p:nvSpPr>
          <p:spPr>
            <a:xfrm>
              <a:off x="7390650" y="1849138"/>
              <a:ext cx="71400" cy="71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0" name="Google Shape;70;p15"/>
            <p:cNvSpPr/>
            <p:nvPr/>
          </p:nvSpPr>
          <p:spPr>
            <a:xfrm>
              <a:off x="8006675" y="1559663"/>
              <a:ext cx="71400" cy="71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71" name="Google Shape;71;p15"/>
          <p:cNvGrpSpPr/>
          <p:nvPr/>
        </p:nvGrpSpPr>
        <p:grpSpPr>
          <a:xfrm>
            <a:off x="-1097386" y="3553073"/>
            <a:ext cx="14386771" cy="3358721"/>
            <a:chOff x="710288" y="2137750"/>
            <a:chExt cx="7723197" cy="1803050"/>
          </a:xfrm>
        </p:grpSpPr>
        <p:sp>
          <p:nvSpPr>
            <p:cNvPr id="72" name="Google Shape;72;p15"/>
            <p:cNvSpPr/>
            <p:nvPr/>
          </p:nvSpPr>
          <p:spPr>
            <a:xfrm>
              <a:off x="710288" y="2172905"/>
              <a:ext cx="7723197" cy="1739465"/>
            </a:xfrm>
            <a:custGeom>
              <a:avLst/>
              <a:gdLst/>
              <a:ahLst/>
              <a:cxnLst/>
              <a:rect l="l" t="t" r="r" b="b"/>
              <a:pathLst>
                <a:path w="214429" h="48295" extrusionOk="0">
                  <a:moveTo>
                    <a:pt x="0" y="48101"/>
                  </a:moveTo>
                  <a:lnTo>
                    <a:pt x="17026" y="32099"/>
                  </a:lnTo>
                  <a:lnTo>
                    <a:pt x="33957" y="40100"/>
                  </a:lnTo>
                  <a:lnTo>
                    <a:pt x="50912" y="8072"/>
                  </a:lnTo>
                  <a:lnTo>
                    <a:pt x="67890" y="48077"/>
                  </a:lnTo>
                  <a:lnTo>
                    <a:pt x="84797" y="24003"/>
                  </a:lnTo>
                  <a:lnTo>
                    <a:pt x="101751" y="32099"/>
                  </a:lnTo>
                  <a:lnTo>
                    <a:pt x="118658" y="24122"/>
                  </a:lnTo>
                  <a:lnTo>
                    <a:pt x="135613" y="8025"/>
                  </a:lnTo>
                  <a:lnTo>
                    <a:pt x="152591" y="0"/>
                  </a:lnTo>
                  <a:lnTo>
                    <a:pt x="169522" y="24098"/>
                  </a:lnTo>
                  <a:lnTo>
                    <a:pt x="186500" y="32194"/>
                  </a:lnTo>
                  <a:lnTo>
                    <a:pt x="203611" y="16042"/>
                  </a:lnTo>
                  <a:lnTo>
                    <a:pt x="214429" y="48295"/>
                  </a:lnTo>
                </a:path>
              </a:pathLst>
            </a:cu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US" sz="2400"/>
            </a:p>
          </p:txBody>
        </p:sp>
        <p:sp>
          <p:nvSpPr>
            <p:cNvPr id="73" name="Google Shape;73;p15"/>
            <p:cNvSpPr/>
            <p:nvPr/>
          </p:nvSpPr>
          <p:spPr>
            <a:xfrm>
              <a:off x="8000975" y="2718588"/>
              <a:ext cx="71400" cy="71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4" name="Google Shape;74;p15"/>
            <p:cNvSpPr/>
            <p:nvPr/>
          </p:nvSpPr>
          <p:spPr>
            <a:xfrm>
              <a:off x="7390663" y="3292175"/>
              <a:ext cx="71400" cy="71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5" name="Google Shape;75;p15"/>
            <p:cNvSpPr/>
            <p:nvPr/>
          </p:nvSpPr>
          <p:spPr>
            <a:xfrm>
              <a:off x="6780325" y="3003575"/>
              <a:ext cx="71400" cy="71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6" name="Google Shape;76;p15"/>
            <p:cNvSpPr/>
            <p:nvPr/>
          </p:nvSpPr>
          <p:spPr>
            <a:xfrm>
              <a:off x="6170038" y="2137750"/>
              <a:ext cx="71400" cy="71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7" name="Google Shape;77;p15"/>
            <p:cNvSpPr/>
            <p:nvPr/>
          </p:nvSpPr>
          <p:spPr>
            <a:xfrm>
              <a:off x="5559700" y="2426363"/>
              <a:ext cx="71400" cy="71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8" name="Google Shape;78;p15"/>
            <p:cNvSpPr/>
            <p:nvPr/>
          </p:nvSpPr>
          <p:spPr>
            <a:xfrm>
              <a:off x="4949413" y="3006938"/>
              <a:ext cx="71400" cy="71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79" name="Google Shape;79;p15"/>
            <p:cNvSpPr/>
            <p:nvPr/>
          </p:nvSpPr>
          <p:spPr>
            <a:xfrm>
              <a:off x="4339088" y="3292175"/>
              <a:ext cx="71400" cy="71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0" name="Google Shape;80;p15"/>
            <p:cNvSpPr/>
            <p:nvPr/>
          </p:nvSpPr>
          <p:spPr>
            <a:xfrm>
              <a:off x="3728775" y="3003575"/>
              <a:ext cx="71400" cy="71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1" name="Google Shape;81;p15"/>
            <p:cNvSpPr/>
            <p:nvPr/>
          </p:nvSpPr>
          <p:spPr>
            <a:xfrm>
              <a:off x="3118475" y="3869400"/>
              <a:ext cx="71400" cy="71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2" name="Google Shape;82;p15"/>
            <p:cNvSpPr/>
            <p:nvPr/>
          </p:nvSpPr>
          <p:spPr>
            <a:xfrm>
              <a:off x="2508163" y="2426363"/>
              <a:ext cx="71400" cy="71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3" name="Google Shape;83;p15"/>
            <p:cNvSpPr/>
            <p:nvPr/>
          </p:nvSpPr>
          <p:spPr>
            <a:xfrm>
              <a:off x="1897850" y="3580775"/>
              <a:ext cx="71400" cy="71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4" name="Google Shape;84;p15"/>
            <p:cNvSpPr/>
            <p:nvPr/>
          </p:nvSpPr>
          <p:spPr>
            <a:xfrm>
              <a:off x="1287538" y="3292188"/>
              <a:ext cx="71400" cy="71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6" name="Google Shape;436;p25">
            <a:extLst>
              <a:ext uri="{FF2B5EF4-FFF2-40B4-BE49-F238E27FC236}">
                <a16:creationId xmlns:a16="http://schemas.microsoft.com/office/drawing/2014/main" id="{20FCC721-6FA0-18F1-F24E-A8A31A795C43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947040" y="159736"/>
            <a:ext cx="6557600" cy="2736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-US">
                <a:solidFill>
                  <a:schemeClr val="accent6"/>
                </a:solidFill>
              </a:rPr>
              <a:t>Telecom Churn Predictions</a:t>
            </a:r>
            <a:endParaRPr>
              <a:solidFill>
                <a:schemeClr val="accent6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C29A3F-877B-2F06-A6EB-A1F5A035CA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47040" y="3018858"/>
            <a:ext cx="6716030" cy="1151863"/>
          </a:xfrm>
        </p:spPr>
        <p:txBody>
          <a:bodyPr>
            <a:normAutofit lnSpcReduction="10000"/>
          </a:bodyPr>
          <a:lstStyle/>
          <a:p>
            <a:r>
              <a:rPr lang="en-US" sz="1600">
                <a:solidFill>
                  <a:schemeClr val="accent6"/>
                </a:solidFill>
                <a:latin typeface="+mn-lt"/>
              </a:rPr>
              <a:t>Group 2:</a:t>
            </a:r>
          </a:p>
          <a:p>
            <a:r>
              <a:rPr lang="en-US" sz="1600">
                <a:solidFill>
                  <a:schemeClr val="accent6"/>
                </a:solidFill>
                <a:latin typeface="+mn-lt"/>
              </a:rPr>
              <a:t>Markus Lim </a:t>
            </a:r>
            <a:r>
              <a:rPr lang="en-US" sz="1600" err="1">
                <a:solidFill>
                  <a:schemeClr val="accent6"/>
                </a:solidFill>
                <a:latin typeface="+mn-lt"/>
              </a:rPr>
              <a:t>En</a:t>
            </a:r>
            <a:r>
              <a:rPr lang="en-US" sz="1600">
                <a:solidFill>
                  <a:schemeClr val="accent6"/>
                </a:solidFill>
                <a:latin typeface="+mn-lt"/>
              </a:rPr>
              <a:t> Cheng</a:t>
            </a:r>
          </a:p>
          <a:p>
            <a:r>
              <a:rPr lang="en-US" sz="1600">
                <a:solidFill>
                  <a:schemeClr val="accent6"/>
                </a:solidFill>
                <a:latin typeface="+mn-lt"/>
              </a:rPr>
              <a:t>Tong Ying</a:t>
            </a:r>
          </a:p>
          <a:p>
            <a:r>
              <a:rPr lang="en-US" sz="1600">
                <a:solidFill>
                  <a:schemeClr val="accent6"/>
                </a:solidFill>
                <a:latin typeface="+mn-lt"/>
              </a:rPr>
              <a:t>Yu Seung Yeon</a:t>
            </a:r>
          </a:p>
          <a:p>
            <a:endParaRPr lang="en-US" sz="700">
              <a:latin typeface="+mn-lt"/>
            </a:endParaRPr>
          </a:p>
        </p:txBody>
      </p:sp>
      <p:pic>
        <p:nvPicPr>
          <p:cNvPr id="23" name="Audio 22">
            <a:extLst>
              <a:ext uri="{FF2B5EF4-FFF2-40B4-BE49-F238E27FC236}">
                <a16:creationId xmlns:a16="http://schemas.microsoft.com/office/drawing/2014/main" id="{A19F6B31-EF57-85D6-5FCF-6EBF977B0DD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891"/>
    </mc:Choice>
    <mc:Fallback xmlns="">
      <p:transition spd="slow" advTm="68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28"/>
          <p:cNvSpPr txBox="1">
            <a:spLocks noGrp="1"/>
          </p:cNvSpPr>
          <p:nvPr>
            <p:ph type="body" idx="1"/>
          </p:nvPr>
        </p:nvSpPr>
        <p:spPr>
          <a:xfrm>
            <a:off x="1151390" y="5254732"/>
            <a:ext cx="9924620" cy="815536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152396" indent="0" algn="ctr" fontAlgn="base">
              <a:lnSpc>
                <a:spcPct val="150000"/>
              </a:lnSpc>
              <a:buNone/>
            </a:pPr>
            <a:r>
              <a:rPr lang="en-SG" sz="2400">
                <a:solidFill>
                  <a:schemeClr val="accent6"/>
                </a:solidFill>
                <a:latin typeface="+mn-lt"/>
              </a:rPr>
              <a:t>Standardised the data type for each variable according to its context</a:t>
            </a:r>
            <a:endParaRPr lang="en-SG" sz="2400" i="0">
              <a:solidFill>
                <a:schemeClr val="accent6"/>
              </a:solidFill>
              <a:effectLst/>
              <a:latin typeface="+mn-lt"/>
            </a:endParaRPr>
          </a:p>
          <a:p>
            <a:pPr marL="152396" indent="0" algn="ctr" fontAlgn="base">
              <a:lnSpc>
                <a:spcPct val="150000"/>
              </a:lnSpc>
              <a:buNone/>
            </a:pPr>
            <a:endParaRPr lang="en-SG" sz="2400" i="0">
              <a:solidFill>
                <a:schemeClr val="accent6"/>
              </a:solidFill>
              <a:effectLst/>
              <a:latin typeface="+mn-lt"/>
            </a:endParaRP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60D13BA5-42EE-C52B-DA15-F61BD5E73A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508" y="2125738"/>
            <a:ext cx="11052984" cy="260652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7" name="Google Shape;508;p28">
            <a:extLst>
              <a:ext uri="{FF2B5EF4-FFF2-40B4-BE49-F238E27FC236}">
                <a16:creationId xmlns:a16="http://schemas.microsoft.com/office/drawing/2014/main" id="{7B44E554-56DE-366D-1F19-FFCB201DDED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4900" y="553900"/>
            <a:ext cx="10937600" cy="641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-SG" sz="4000"/>
              <a:t>D</a:t>
            </a:r>
            <a:r>
              <a:rPr lang="en-SG" sz="4000" b="1"/>
              <a:t>ataset </a:t>
            </a:r>
            <a:r>
              <a:rPr lang="en-SG" sz="4000"/>
              <a:t>P</a:t>
            </a:r>
            <a:r>
              <a:rPr lang="en-SG" sz="4000" b="1"/>
              <a:t>reparation</a:t>
            </a:r>
          </a:p>
        </p:txBody>
      </p:sp>
      <p:pic>
        <p:nvPicPr>
          <p:cNvPr id="32" name="Audio 31">
            <a:extLst>
              <a:ext uri="{FF2B5EF4-FFF2-40B4-BE49-F238E27FC236}">
                <a16:creationId xmlns:a16="http://schemas.microsoft.com/office/drawing/2014/main" id="{6C88BD63-FA56-6ECF-EAD0-7A6B0D848C8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907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258"/>
    </mc:Choice>
    <mc:Fallback xmlns="">
      <p:transition spd="slow" advTm="332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2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D63DA0F3-FEB4-FEFA-D784-9E20AAED9DB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5184"/>
          <a:stretch/>
        </p:blipFill>
        <p:spPr>
          <a:xfrm>
            <a:off x="770846" y="1299111"/>
            <a:ext cx="5448635" cy="428756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1" name="Google Shape;507;p28">
            <a:extLst>
              <a:ext uri="{FF2B5EF4-FFF2-40B4-BE49-F238E27FC236}">
                <a16:creationId xmlns:a16="http://schemas.microsoft.com/office/drawing/2014/main" id="{954DAF53-3DCC-EF61-2850-DB5414DD7FCB}"/>
              </a:ext>
            </a:extLst>
          </p:cNvPr>
          <p:cNvSpPr txBox="1">
            <a:spLocks/>
          </p:cNvSpPr>
          <p:nvPr/>
        </p:nvSpPr>
        <p:spPr>
          <a:xfrm>
            <a:off x="3371682" y="5662499"/>
            <a:ext cx="5448635" cy="84280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457189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1219170" marR="0" lvl="1" indent="-423323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sz="1867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828754" marR="0" lvl="2" indent="-423323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 sz="1867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2438339" marR="0" lvl="3" indent="-423323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sz="1867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3047924" marR="0" lvl="4" indent="-423323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sz="1867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3657509" marR="0" lvl="5" indent="-423323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 sz="1867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4267093" marR="0" lvl="6" indent="-423323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sz="1867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4876678" marR="0" lvl="7" indent="-423323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sz="1867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5486263" marR="0" lvl="8" indent="-423323" algn="l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rgbClr val="000000"/>
              </a:buClr>
              <a:buSzPts val="1400"/>
              <a:buFont typeface="Roboto"/>
              <a:buChar char="■"/>
              <a:defRPr sz="1867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152396" indent="0" algn="ctr" fontAlgn="base">
              <a:lnSpc>
                <a:spcPct val="150000"/>
              </a:lnSpc>
              <a:buNone/>
            </a:pPr>
            <a:r>
              <a:rPr lang="en-SG" sz="2400" kern="0">
                <a:solidFill>
                  <a:schemeClr val="accent6"/>
                </a:solidFill>
                <a:latin typeface="+mn-lt"/>
              </a:rPr>
              <a:t>Checked for null values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1E9C9E8F-100C-ECC9-B2A2-6DAE997B5A4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53239"/>
          <a:stretch/>
        </p:blipFill>
        <p:spPr>
          <a:xfrm>
            <a:off x="7097484" y="1299111"/>
            <a:ext cx="3445665" cy="430146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4" name="Google Shape;508;p28">
            <a:extLst>
              <a:ext uri="{FF2B5EF4-FFF2-40B4-BE49-F238E27FC236}">
                <a16:creationId xmlns:a16="http://schemas.microsoft.com/office/drawing/2014/main" id="{6835225C-D988-874C-0CC1-EBA23B5643B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4900" y="553900"/>
            <a:ext cx="10937600" cy="641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-SG" sz="4000"/>
              <a:t>D</a:t>
            </a:r>
            <a:r>
              <a:rPr lang="en-SG" sz="4000" b="1"/>
              <a:t>ataset </a:t>
            </a:r>
            <a:r>
              <a:rPr lang="en-SG" sz="4000"/>
              <a:t>P</a:t>
            </a:r>
            <a:r>
              <a:rPr lang="en-SG" sz="4000" b="1"/>
              <a:t>reparation</a:t>
            </a:r>
          </a:p>
        </p:txBody>
      </p:sp>
      <p:pic>
        <p:nvPicPr>
          <p:cNvPr id="38" name="Audio 37">
            <a:extLst>
              <a:ext uri="{FF2B5EF4-FFF2-40B4-BE49-F238E27FC236}">
                <a16:creationId xmlns:a16="http://schemas.microsoft.com/office/drawing/2014/main" id="{FB29E19F-446D-71F3-9396-04725317EFA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731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53"/>
    </mc:Choice>
    <mc:Fallback xmlns="">
      <p:transition spd="slow" advTm="120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8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2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-SG" sz="4000"/>
              <a:t>D</a:t>
            </a:r>
            <a:r>
              <a:rPr lang="en-SG" sz="4000" b="1"/>
              <a:t>ataset </a:t>
            </a:r>
            <a:r>
              <a:rPr lang="en-SG" sz="4000"/>
              <a:t>P</a:t>
            </a:r>
            <a:r>
              <a:rPr lang="en-SG" sz="4000" b="1"/>
              <a:t>reparation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46F1DAD-3B2A-D343-0525-0097ACA2DA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900" y="2755216"/>
            <a:ext cx="10962195" cy="134756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2" name="Google Shape;507;p28">
            <a:extLst>
              <a:ext uri="{FF2B5EF4-FFF2-40B4-BE49-F238E27FC236}">
                <a16:creationId xmlns:a16="http://schemas.microsoft.com/office/drawing/2014/main" id="{A0543E3B-972D-626E-B1BE-5E9C9C86A74D}"/>
              </a:ext>
            </a:extLst>
          </p:cNvPr>
          <p:cNvSpPr txBox="1">
            <a:spLocks/>
          </p:cNvSpPr>
          <p:nvPr/>
        </p:nvSpPr>
        <p:spPr>
          <a:xfrm>
            <a:off x="3371682" y="4258682"/>
            <a:ext cx="5448635" cy="88333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457189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1219170" marR="0" lvl="1" indent="-423323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sz="1867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828754" marR="0" lvl="2" indent="-423323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 sz="1867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2438339" marR="0" lvl="3" indent="-423323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sz="1867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3047924" marR="0" lvl="4" indent="-423323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sz="1867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3657509" marR="0" lvl="5" indent="-423323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 sz="1867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4267093" marR="0" lvl="6" indent="-423323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sz="1867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4876678" marR="0" lvl="7" indent="-423323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sz="1867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5486263" marR="0" lvl="8" indent="-423323" algn="l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rgbClr val="000000"/>
              </a:buClr>
              <a:buSzPts val="1400"/>
              <a:buFont typeface="Roboto"/>
              <a:buChar char="■"/>
              <a:defRPr sz="1867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152396" indent="0" algn="ctr" fontAlgn="base">
              <a:lnSpc>
                <a:spcPct val="150000"/>
              </a:lnSpc>
              <a:buNone/>
            </a:pPr>
            <a:r>
              <a:rPr lang="en-SG" sz="2400" kern="0">
                <a:solidFill>
                  <a:schemeClr val="accent6"/>
                </a:solidFill>
                <a:latin typeface="+mn-lt"/>
              </a:rPr>
              <a:t>Removed irrelevant columns</a:t>
            </a:r>
          </a:p>
        </p:txBody>
      </p:sp>
      <p:pic>
        <p:nvPicPr>
          <p:cNvPr id="36" name="Audio 35">
            <a:extLst>
              <a:ext uri="{FF2B5EF4-FFF2-40B4-BE49-F238E27FC236}">
                <a16:creationId xmlns:a16="http://schemas.microsoft.com/office/drawing/2014/main" id="{622AA6EF-83E9-8E96-A877-D3ED95EA76D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192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997"/>
    </mc:Choice>
    <mc:Fallback xmlns="">
      <p:transition spd="slow" advTm="229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6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F4BA03B4-0F7F-9A26-43C8-A35A6EBF38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3710" y="1195500"/>
            <a:ext cx="4594915" cy="490051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Google Shape;508;p28">
            <a:extLst>
              <a:ext uri="{FF2B5EF4-FFF2-40B4-BE49-F238E27FC236}">
                <a16:creationId xmlns:a16="http://schemas.microsoft.com/office/drawing/2014/main" id="{C95D9E69-71AE-8661-63E8-CB0B7CAF3CE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4900" y="553900"/>
            <a:ext cx="10937600" cy="641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-SG" sz="4000"/>
              <a:t>D</a:t>
            </a:r>
            <a:r>
              <a:rPr lang="en-SG" sz="4000" b="1"/>
              <a:t>ataset Preparation</a:t>
            </a:r>
          </a:p>
        </p:txBody>
      </p:sp>
      <p:sp>
        <p:nvSpPr>
          <p:cNvPr id="7" name="Google Shape;507;p28">
            <a:extLst>
              <a:ext uri="{FF2B5EF4-FFF2-40B4-BE49-F238E27FC236}">
                <a16:creationId xmlns:a16="http://schemas.microsoft.com/office/drawing/2014/main" id="{863CEB84-FEE3-240D-94BC-828C5ECA4516}"/>
              </a:ext>
            </a:extLst>
          </p:cNvPr>
          <p:cNvSpPr txBox="1">
            <a:spLocks/>
          </p:cNvSpPr>
          <p:nvPr/>
        </p:nvSpPr>
        <p:spPr>
          <a:xfrm>
            <a:off x="3389382" y="5943759"/>
            <a:ext cx="5448635" cy="79385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609585" marR="0" lvl="0" indent="-457189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●"/>
              <a:defRPr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1219170" marR="0" lvl="1" indent="-423323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sz="1867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828754" marR="0" lvl="2" indent="-423323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 sz="1867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2438339" marR="0" lvl="3" indent="-423323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sz="1867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3047924" marR="0" lvl="4" indent="-423323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sz="1867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3657509" marR="0" lvl="5" indent="-423323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■"/>
              <a:defRPr sz="1867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4267093" marR="0" lvl="6" indent="-423323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  <a:defRPr sz="1867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4876678" marR="0" lvl="7" indent="-423323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○"/>
              <a:defRPr sz="1867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5486263" marR="0" lvl="8" indent="-423323" algn="l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rgbClr val="000000"/>
              </a:buClr>
              <a:buSzPts val="1400"/>
              <a:buFont typeface="Roboto"/>
              <a:buChar char="■"/>
              <a:defRPr sz="1867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152396" indent="0" algn="ctr" fontAlgn="base">
              <a:lnSpc>
                <a:spcPct val="150000"/>
              </a:lnSpc>
              <a:buNone/>
            </a:pPr>
            <a:r>
              <a:rPr lang="en-SG" sz="2400" kern="0">
                <a:solidFill>
                  <a:schemeClr val="accent6"/>
                </a:solidFill>
                <a:latin typeface="+mn-lt"/>
              </a:rPr>
              <a:t>Final dataset</a:t>
            </a:r>
          </a:p>
        </p:txBody>
      </p:sp>
      <p:pic>
        <p:nvPicPr>
          <p:cNvPr id="25" name="Audio 24">
            <a:extLst>
              <a:ext uri="{FF2B5EF4-FFF2-40B4-BE49-F238E27FC236}">
                <a16:creationId xmlns:a16="http://schemas.microsoft.com/office/drawing/2014/main" id="{E18C1E67-6591-CA17-355A-6BA0B56FDDF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924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866"/>
    </mc:Choice>
    <mc:Fallback xmlns="">
      <p:transition spd="slow" advTm="98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5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32"/>
          <p:cNvSpPr txBox="1">
            <a:spLocks noGrp="1"/>
          </p:cNvSpPr>
          <p:nvPr>
            <p:ph type="ctrTitle"/>
          </p:nvPr>
        </p:nvSpPr>
        <p:spPr>
          <a:xfrm>
            <a:off x="3201385" y="3429000"/>
            <a:ext cx="5789229" cy="111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-SG" b="1">
                <a:solidFill>
                  <a:schemeClr val="accent6"/>
                </a:solidFill>
              </a:rPr>
              <a:t>DATA VISUALISATION</a:t>
            </a:r>
          </a:p>
        </p:txBody>
      </p:sp>
      <p:pic>
        <p:nvPicPr>
          <p:cNvPr id="14" name="Audio 13">
            <a:extLst>
              <a:ext uri="{FF2B5EF4-FFF2-40B4-BE49-F238E27FC236}">
                <a16:creationId xmlns:a16="http://schemas.microsoft.com/office/drawing/2014/main" id="{C16F34FB-1FA7-AF7E-8CB0-F7751E28C46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186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00"/>
    </mc:Choice>
    <mc:Fallback xmlns="">
      <p:transition spd="slow" advTm="46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E0D102-91D6-9260-112A-A48E6B897A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108" y="588245"/>
            <a:ext cx="10449784" cy="793746"/>
          </a:xfrm>
        </p:spPr>
        <p:txBody>
          <a:bodyPr wrap="square" anchor="ctr">
            <a:normAutofit/>
          </a:bodyPr>
          <a:lstStyle/>
          <a:p>
            <a:r>
              <a:rPr lang="en-US"/>
              <a:t>Univariate Analysis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3026F9-4A5D-F334-8BD9-EA57A155C38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2280" b="76628"/>
          <a:stretch/>
        </p:blipFill>
        <p:spPr>
          <a:xfrm>
            <a:off x="755407" y="1800013"/>
            <a:ext cx="5150175" cy="79374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A514575-3028-F92D-4EBD-F6F0F31490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35605" y="2929537"/>
            <a:ext cx="4257856" cy="234182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D3FA23D-E14E-4594-96A3-54E096B6724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7952"/>
          <a:stretch/>
        </p:blipFill>
        <p:spPr>
          <a:xfrm>
            <a:off x="755407" y="3123018"/>
            <a:ext cx="5294175" cy="195485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C488EF5-6318-6310-476F-9FFA47254CCB}"/>
              </a:ext>
            </a:extLst>
          </p:cNvPr>
          <p:cNvSpPr txBox="1"/>
          <p:nvPr/>
        </p:nvSpPr>
        <p:spPr>
          <a:xfrm>
            <a:off x="1350818" y="5501568"/>
            <a:ext cx="39593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/>
              <a:t>Numerical Variables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319A78-5BE7-35DA-77A4-61B9BB203CC9}"/>
              </a:ext>
            </a:extLst>
          </p:cNvPr>
          <p:cNvSpPr txBox="1"/>
          <p:nvPr/>
        </p:nvSpPr>
        <p:spPr>
          <a:xfrm>
            <a:off x="7184857" y="5501568"/>
            <a:ext cx="39593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/>
              <a:t>Categorical Variables</a:t>
            </a:r>
          </a:p>
        </p:txBody>
      </p:sp>
      <p:pic>
        <p:nvPicPr>
          <p:cNvPr id="11" name="Picture 10" descr="A close up of text&#10;&#10;Description automatically generated">
            <a:extLst>
              <a:ext uri="{FF2B5EF4-FFF2-40B4-BE49-F238E27FC236}">
                <a16:creationId xmlns:a16="http://schemas.microsoft.com/office/drawing/2014/main" id="{A6750673-0333-9C17-6956-DAE1FF612B2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6848"/>
          <a:stretch/>
        </p:blipFill>
        <p:spPr>
          <a:xfrm>
            <a:off x="6286420" y="1800013"/>
            <a:ext cx="5461633" cy="79553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30" name="Audio 29">
            <a:extLst>
              <a:ext uri="{FF2B5EF4-FFF2-40B4-BE49-F238E27FC236}">
                <a16:creationId xmlns:a16="http://schemas.microsoft.com/office/drawing/2014/main" id="{06C1D980-4E87-D628-0863-51CBD0FB8F5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195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557"/>
    </mc:Choice>
    <mc:Fallback xmlns="">
      <p:transition spd="slow" advTm="255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0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E0D102-91D6-9260-112A-A48E6B897A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108" y="588245"/>
            <a:ext cx="10449784" cy="793746"/>
          </a:xfrm>
        </p:spPr>
        <p:txBody>
          <a:bodyPr wrap="square" anchor="ctr">
            <a:normAutofit/>
          </a:bodyPr>
          <a:lstStyle/>
          <a:p>
            <a:r>
              <a:rPr lang="en-US"/>
              <a:t>Bivariate Analysis</a:t>
            </a:r>
          </a:p>
        </p:txBody>
      </p:sp>
      <p:pic>
        <p:nvPicPr>
          <p:cNvPr id="8" name="Picture 7" descr="A screenshot of a graph&#10;&#10;Description automatically generated">
            <a:extLst>
              <a:ext uri="{FF2B5EF4-FFF2-40B4-BE49-F238E27FC236}">
                <a16:creationId xmlns:a16="http://schemas.microsoft.com/office/drawing/2014/main" id="{6A2D1A51-5FCB-74C1-A8E2-E665347791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1106" y="1925355"/>
            <a:ext cx="4505564" cy="43444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A0D647F-F43C-7600-FDC5-85C64261D348}"/>
              </a:ext>
            </a:extLst>
          </p:cNvPr>
          <p:cNvSpPr txBox="1"/>
          <p:nvPr/>
        </p:nvSpPr>
        <p:spPr>
          <a:xfrm>
            <a:off x="871108" y="1380745"/>
            <a:ext cx="48073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Between numerical and Churn (categorical) variables: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D822CA3-F50E-4018-D0A1-ECC9A1345C4E}"/>
              </a:ext>
            </a:extLst>
          </p:cNvPr>
          <p:cNvSpPr txBox="1"/>
          <p:nvPr/>
        </p:nvSpPr>
        <p:spPr>
          <a:xfrm>
            <a:off x="6815332" y="2108350"/>
            <a:ext cx="3891485" cy="3374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1"/>
              <a:t>Boxplot</a:t>
            </a:r>
          </a:p>
          <a:p>
            <a:pPr>
              <a:lnSpc>
                <a:spcPct val="150000"/>
              </a:lnSpc>
            </a:pPr>
            <a:endParaRPr lang="en-US" sz="16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/>
              <a:t>Able to see the distribution of Tenure for Churn and No Churn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/>
              <a:t>Detect if there are differences between central tendency and spread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err="1"/>
              <a:t>Eg.</a:t>
            </a:r>
            <a:r>
              <a:rPr lang="en-US" sz="1600"/>
              <a:t> Customers with shorter tenure periods are more likely to churn.</a:t>
            </a:r>
          </a:p>
        </p:txBody>
      </p:sp>
      <p:pic>
        <p:nvPicPr>
          <p:cNvPr id="31" name="Audio 30">
            <a:extLst>
              <a:ext uri="{FF2B5EF4-FFF2-40B4-BE49-F238E27FC236}">
                <a16:creationId xmlns:a16="http://schemas.microsoft.com/office/drawing/2014/main" id="{7BB5B569-57AD-9328-A489-2738E4BC912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601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767"/>
    </mc:Choice>
    <mc:Fallback xmlns="">
      <p:transition spd="slow" advTm="257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1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E0D102-91D6-9260-112A-A48E6B897A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108" y="588245"/>
            <a:ext cx="10449784" cy="793746"/>
          </a:xfrm>
        </p:spPr>
        <p:txBody>
          <a:bodyPr wrap="square" anchor="ctr">
            <a:normAutofit/>
          </a:bodyPr>
          <a:lstStyle/>
          <a:p>
            <a:r>
              <a:rPr lang="en-US"/>
              <a:t>Bivariate Analysis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D822CA3-F50E-4018-D0A1-ECC9A1345C4E}"/>
              </a:ext>
            </a:extLst>
          </p:cNvPr>
          <p:cNvSpPr txBox="1"/>
          <p:nvPr/>
        </p:nvSpPr>
        <p:spPr>
          <a:xfrm>
            <a:off x="871107" y="4921116"/>
            <a:ext cx="5165021" cy="1528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1" err="1"/>
              <a:t>Swarmplot</a:t>
            </a:r>
            <a:r>
              <a:rPr lang="en-US" sz="1600" b="1"/>
              <a:t>/ Kernel Density Estimation (KDE) Plot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/>
              <a:t>Clearer visualization of distribution as density of datapoints can be seen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/>
              <a:t>Able to detect peaks for each category</a:t>
            </a:r>
          </a:p>
        </p:txBody>
      </p:sp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388C20C7-467D-9264-7634-55472851D3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1108" y="1791619"/>
            <a:ext cx="5165021" cy="2789525"/>
          </a:xfrm>
          <a:prstGeom prst="rect">
            <a:avLst/>
          </a:prstGeom>
        </p:spPr>
      </p:pic>
      <p:pic>
        <p:nvPicPr>
          <p:cNvPr id="14" name="Picture 13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E8760533-BA8A-A711-12D6-F3EDA3EB8E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92564" y="1380745"/>
            <a:ext cx="3482647" cy="167409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CECDA772-0ADA-CD10-9D4F-00080B73AF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2593" y="3187646"/>
            <a:ext cx="4452619" cy="3380417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06B9D3C-8B3D-4136-0783-29EC078864CE}"/>
              </a:ext>
            </a:extLst>
          </p:cNvPr>
          <p:cNvSpPr txBox="1"/>
          <p:nvPr/>
        </p:nvSpPr>
        <p:spPr>
          <a:xfrm>
            <a:off x="871108" y="1380745"/>
            <a:ext cx="53742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Between numerical and Churn (categorical) variables:</a:t>
            </a:r>
          </a:p>
        </p:txBody>
      </p:sp>
      <p:pic>
        <p:nvPicPr>
          <p:cNvPr id="41" name="Audio 40">
            <a:extLst>
              <a:ext uri="{FF2B5EF4-FFF2-40B4-BE49-F238E27FC236}">
                <a16:creationId xmlns:a16="http://schemas.microsoft.com/office/drawing/2014/main" id="{106C98E4-8F58-562E-4312-41E066F909B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966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997"/>
    </mc:Choice>
    <mc:Fallback xmlns="">
      <p:transition spd="slow" advTm="309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1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E0D102-91D6-9260-112A-A48E6B897A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108" y="588245"/>
            <a:ext cx="10449784" cy="793746"/>
          </a:xfrm>
        </p:spPr>
        <p:txBody>
          <a:bodyPr wrap="square" anchor="ctr">
            <a:normAutofit/>
          </a:bodyPr>
          <a:lstStyle/>
          <a:p>
            <a:r>
              <a:rPr lang="en-US"/>
              <a:t>Bivariate Analysis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D822CA3-F50E-4018-D0A1-ECC9A1345C4E}"/>
              </a:ext>
            </a:extLst>
          </p:cNvPr>
          <p:cNvSpPr txBox="1"/>
          <p:nvPr/>
        </p:nvSpPr>
        <p:spPr>
          <a:xfrm>
            <a:off x="896950" y="5477255"/>
            <a:ext cx="10253156" cy="11587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/>
              <a:t>Monthly Charges vs Churn:</a:t>
            </a:r>
            <a:r>
              <a:rPr lang="en-US" sz="1600"/>
              <a:t> Overlapping peaks for Churn and No Churn suggests less correlation.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b="1"/>
              <a:t>Tenure vs Churn: </a:t>
            </a:r>
            <a:r>
              <a:rPr lang="en-US" sz="1600"/>
              <a:t>Lower tenure periods has a high proportion of Churn while higher tenure periods has near zero Churn and mostly no Churn, suggesting a higher correlation.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6B9D3C-8B3D-4136-0783-29EC078864CE}"/>
              </a:ext>
            </a:extLst>
          </p:cNvPr>
          <p:cNvSpPr txBox="1"/>
          <p:nvPr/>
        </p:nvSpPr>
        <p:spPr>
          <a:xfrm>
            <a:off x="871108" y="1380745"/>
            <a:ext cx="53742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Between numerical and Churn (categorical) variables:</a:t>
            </a:r>
          </a:p>
        </p:txBody>
      </p:sp>
      <p:pic>
        <p:nvPicPr>
          <p:cNvPr id="7" name="Picture 6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EA78B7EE-A020-7B13-2DE8-E45BC0666E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77460" y="1968737"/>
            <a:ext cx="4362538" cy="320198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15F13626-E577-3A2E-B006-A982730CA0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950" y="1968738"/>
            <a:ext cx="4217592" cy="3201985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Audio 50">
            <a:extLst>
              <a:ext uri="{FF2B5EF4-FFF2-40B4-BE49-F238E27FC236}">
                <a16:creationId xmlns:a16="http://schemas.microsoft.com/office/drawing/2014/main" id="{B9DE28C8-C60D-849D-3CF7-DDF857961E3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279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24"/>
    </mc:Choice>
    <mc:Fallback xmlns="">
      <p:transition spd="slow" advTm="300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1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E0D102-91D6-9260-112A-A48E6B897A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108" y="588245"/>
            <a:ext cx="10449784" cy="793746"/>
          </a:xfrm>
        </p:spPr>
        <p:txBody>
          <a:bodyPr wrap="square" anchor="ctr">
            <a:normAutofit/>
          </a:bodyPr>
          <a:lstStyle/>
          <a:p>
            <a:r>
              <a:rPr lang="en-US"/>
              <a:t>Bivariate Analysis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D822CA3-F50E-4018-D0A1-ECC9A1345C4E}"/>
              </a:ext>
            </a:extLst>
          </p:cNvPr>
          <p:cNvSpPr txBox="1"/>
          <p:nvPr/>
        </p:nvSpPr>
        <p:spPr>
          <a:xfrm>
            <a:off x="871107" y="4597951"/>
            <a:ext cx="10449784" cy="1897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1"/>
              <a:t>Chi-square Test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/>
              <a:t>Null hypothesis: No association between variable X and Churn.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/>
              <a:t>Alternative Hypothesis: Exists association between X and Churn.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/>
              <a:t>The </a:t>
            </a:r>
            <a:r>
              <a:rPr lang="en-US" sz="1600" b="1"/>
              <a:t>higher the chi-square statistic </a:t>
            </a:r>
            <a:r>
              <a:rPr lang="en-US" sz="1600"/>
              <a:t>and </a:t>
            </a:r>
            <a:r>
              <a:rPr lang="en-US" sz="1600" b="1"/>
              <a:t>lower the p-value</a:t>
            </a:r>
            <a:r>
              <a:rPr lang="en-US" sz="1600"/>
              <a:t>, the less supported the null hypothesis, indicating </a:t>
            </a:r>
            <a:r>
              <a:rPr lang="en-US" sz="1600" b="1"/>
              <a:t>higher correlation </a:t>
            </a:r>
            <a:r>
              <a:rPr lang="en-US" sz="1600"/>
              <a:t>between the two variables.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6B9D3C-8B3D-4136-0783-29EC078864CE}"/>
              </a:ext>
            </a:extLst>
          </p:cNvPr>
          <p:cNvSpPr txBox="1"/>
          <p:nvPr/>
        </p:nvSpPr>
        <p:spPr>
          <a:xfrm>
            <a:off x="871108" y="1380745"/>
            <a:ext cx="52919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Between categorical variables (other variables vs Churn):</a:t>
            </a:r>
          </a:p>
        </p:txBody>
      </p:sp>
      <p:pic>
        <p:nvPicPr>
          <p:cNvPr id="7" name="Picture 6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7BF3F426-1D50-8020-4CAD-4999D7C49F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1107" y="2055065"/>
            <a:ext cx="5462305" cy="175798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9" name="Picture 8" descr="A table of numbers and a number&#10;&#10;Description automatically generated with medium confidence">
            <a:extLst>
              <a:ext uri="{FF2B5EF4-FFF2-40B4-BE49-F238E27FC236}">
                <a16:creationId xmlns:a16="http://schemas.microsoft.com/office/drawing/2014/main" id="{784A25EC-2A7A-CF55-834E-5DC9A18FF1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50344" y="2055065"/>
            <a:ext cx="5063122" cy="218571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204AF1C-2514-E5C5-C6EF-3C0BC4849F97}"/>
              </a:ext>
            </a:extLst>
          </p:cNvPr>
          <p:cNvSpPr/>
          <p:nvPr/>
        </p:nvSpPr>
        <p:spPr>
          <a:xfrm>
            <a:off x="6650344" y="2231136"/>
            <a:ext cx="2905136" cy="585216"/>
          </a:xfrm>
          <a:prstGeom prst="rect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FFFF00"/>
              </a:highlight>
            </a:endParaRPr>
          </a:p>
        </p:txBody>
      </p:sp>
      <p:pic>
        <p:nvPicPr>
          <p:cNvPr id="81" name="Audio 80">
            <a:extLst>
              <a:ext uri="{FF2B5EF4-FFF2-40B4-BE49-F238E27FC236}">
                <a16:creationId xmlns:a16="http://schemas.microsoft.com/office/drawing/2014/main" id="{A56A1AC2-2651-BAC0-06AE-FDC1CB6504A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161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152"/>
    </mc:Choice>
    <mc:Fallback xmlns="">
      <p:transition spd="slow" advTm="451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1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C5BBCDD-BA1F-78A9-0BF9-C68E8D50BC8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2" descr="What is customer churn rate? 7 causes &amp; 11 strategies to improve it">
            <a:extLst>
              <a:ext uri="{FF2B5EF4-FFF2-40B4-BE49-F238E27FC236}">
                <a16:creationId xmlns:a16="http://schemas.microsoft.com/office/drawing/2014/main" id="{27B3DDDC-4FBF-03A5-E56D-05B48582DC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9149" y="1406348"/>
            <a:ext cx="8653702" cy="4067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FDFEDB9-2AA1-9C19-55EA-3EB93E7904F0}"/>
              </a:ext>
            </a:extLst>
          </p:cNvPr>
          <p:cNvSpPr txBox="1"/>
          <p:nvPr/>
        </p:nvSpPr>
        <p:spPr>
          <a:xfrm>
            <a:off x="725866" y="5894851"/>
            <a:ext cx="109570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/>
              <a:t>Customer Churn</a:t>
            </a:r>
            <a:r>
              <a:rPr lang="en-US" sz="2000"/>
              <a:t>: Rate at which customers unsubscribe from a company’s products/services</a:t>
            </a:r>
          </a:p>
        </p:txBody>
      </p:sp>
      <p:pic>
        <p:nvPicPr>
          <p:cNvPr id="31" name="Audio 30">
            <a:extLst>
              <a:ext uri="{FF2B5EF4-FFF2-40B4-BE49-F238E27FC236}">
                <a16:creationId xmlns:a16="http://schemas.microsoft.com/office/drawing/2014/main" id="{23842F60-DF08-B0B2-4324-6865DB80223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216"/>
    </mc:Choice>
    <mc:Fallback xmlns="">
      <p:transition spd="slow" advTm="132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1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Google Shape;1134;p40"/>
          <p:cNvSpPr txBox="1">
            <a:spLocks noGrp="1"/>
          </p:cNvSpPr>
          <p:nvPr>
            <p:ph type="subTitle" idx="1"/>
          </p:nvPr>
        </p:nvSpPr>
        <p:spPr>
          <a:xfrm>
            <a:off x="3110600" y="2294400"/>
            <a:ext cx="5970800" cy="2269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pPr marL="0" indent="0"/>
            <a:r>
              <a:rPr lang="en-US" sz="3200" b="1">
                <a:latin typeface="+mn-lt"/>
              </a:rPr>
              <a:t>Predict Churn from:</a:t>
            </a:r>
          </a:p>
          <a:p>
            <a:pPr marL="0" indent="0"/>
            <a:endParaRPr lang="en-US" sz="3200" b="1">
              <a:latin typeface="+mn-lt"/>
            </a:endParaRPr>
          </a:p>
          <a:p>
            <a:pPr marL="0" indent="0"/>
            <a:r>
              <a:rPr lang="en-US" sz="3200">
                <a:latin typeface="+mn-lt"/>
              </a:rPr>
              <a:t>Tenure, Contract, Online Security, Tech Support, Internet Service</a:t>
            </a:r>
          </a:p>
        </p:txBody>
      </p:sp>
      <p:pic>
        <p:nvPicPr>
          <p:cNvPr id="50" name="Audio 49">
            <a:extLst>
              <a:ext uri="{FF2B5EF4-FFF2-40B4-BE49-F238E27FC236}">
                <a16:creationId xmlns:a16="http://schemas.microsoft.com/office/drawing/2014/main" id="{4EC2BD60-FA1C-25CE-49C4-23705849338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224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781"/>
    </mc:Choice>
    <mc:Fallback xmlns="">
      <p:transition spd="slow" advTm="97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0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32"/>
          <p:cNvSpPr txBox="1">
            <a:spLocks noGrp="1"/>
          </p:cNvSpPr>
          <p:nvPr>
            <p:ph type="ctrTitle"/>
          </p:nvPr>
        </p:nvSpPr>
        <p:spPr>
          <a:xfrm>
            <a:off x="2893123" y="2278518"/>
            <a:ext cx="6405753" cy="2300964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-SG" b="1">
                <a:solidFill>
                  <a:schemeClr val="accent6"/>
                </a:solidFill>
              </a:rPr>
              <a:t>DATA PREPROCESSING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9BE3A910-1183-76AB-D92F-8FEEAC02D47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958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85"/>
    </mc:Choice>
    <mc:Fallback xmlns="">
      <p:transition spd="slow" advTm="24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AD84AB-16CF-5607-A615-79765C5AD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Preprocessing – Encoding Techniques</a:t>
            </a:r>
          </a:p>
        </p:txBody>
      </p:sp>
      <p:grpSp>
        <p:nvGrpSpPr>
          <p:cNvPr id="26" name="Google Shape;387;p22">
            <a:extLst>
              <a:ext uri="{FF2B5EF4-FFF2-40B4-BE49-F238E27FC236}">
                <a16:creationId xmlns:a16="http://schemas.microsoft.com/office/drawing/2014/main" id="{F1FFAB70-756B-7ADF-0D0E-5A9250E593A5}"/>
              </a:ext>
            </a:extLst>
          </p:cNvPr>
          <p:cNvGrpSpPr/>
          <p:nvPr/>
        </p:nvGrpSpPr>
        <p:grpSpPr>
          <a:xfrm>
            <a:off x="768903" y="4157846"/>
            <a:ext cx="3242658" cy="1378467"/>
            <a:chOff x="710275" y="2330426"/>
            <a:chExt cx="3230707" cy="1833088"/>
          </a:xfrm>
        </p:grpSpPr>
        <p:sp>
          <p:nvSpPr>
            <p:cNvPr id="28" name="Google Shape;389;p22">
              <a:extLst>
                <a:ext uri="{FF2B5EF4-FFF2-40B4-BE49-F238E27FC236}">
                  <a16:creationId xmlns:a16="http://schemas.microsoft.com/office/drawing/2014/main" id="{ED31C9EA-71CE-0BB6-FC06-79CFA5F861CB}"/>
                </a:ext>
              </a:extLst>
            </p:cNvPr>
            <p:cNvSpPr txBox="1"/>
            <p:nvPr/>
          </p:nvSpPr>
          <p:spPr>
            <a:xfrm>
              <a:off x="710325" y="2330426"/>
              <a:ext cx="3082982" cy="92800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en" sz="2267">
                  <a:solidFill>
                    <a:schemeClr val="accent2"/>
                  </a:solidFill>
                  <a:latin typeface="Avenir Next LT Pro" panose="020B0504020202020204" pitchFamily="34" charset="77"/>
                  <a:ea typeface="Fira Sans Extra Condensed Medium"/>
                  <a:cs typeface="Fira Sans Extra Condensed Medium"/>
                  <a:sym typeface="Fira Sans Extra Condensed Medium"/>
                </a:rPr>
                <a:t>Label encoding on Churn</a:t>
              </a:r>
              <a:endParaRPr sz="2267">
                <a:solidFill>
                  <a:schemeClr val="accent2"/>
                </a:solidFill>
                <a:latin typeface="Avenir Next LT Pro" panose="020B0504020202020204" pitchFamily="34" charset="77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9" name="Google Shape;390;p22">
              <a:extLst>
                <a:ext uri="{FF2B5EF4-FFF2-40B4-BE49-F238E27FC236}">
                  <a16:creationId xmlns:a16="http://schemas.microsoft.com/office/drawing/2014/main" id="{EA51C921-BEDD-3259-8A3C-7F81AC566480}"/>
                </a:ext>
              </a:extLst>
            </p:cNvPr>
            <p:cNvSpPr txBox="1"/>
            <p:nvPr/>
          </p:nvSpPr>
          <p:spPr>
            <a:xfrm>
              <a:off x="710275" y="3359380"/>
              <a:ext cx="3230707" cy="80413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" sz="1600">
                  <a:solidFill>
                    <a:srgbClr val="434343"/>
                  </a:solidFill>
                  <a:latin typeface="Avenir Next LT Pro" panose="020B0504020202020204" pitchFamily="34" charset="77"/>
                  <a:ea typeface="Roboto"/>
                  <a:cs typeface="Roboto"/>
                  <a:sym typeface="Roboto"/>
                </a:rPr>
                <a:t>Churn only has Yes/No</a:t>
              </a:r>
              <a:endParaRPr sz="1600">
                <a:solidFill>
                  <a:srgbClr val="434343"/>
                </a:solidFill>
                <a:latin typeface="Avenir Next LT Pro" panose="020B0504020202020204" pitchFamily="34" charset="77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33" name="Google Shape;399;p22">
            <a:extLst>
              <a:ext uri="{FF2B5EF4-FFF2-40B4-BE49-F238E27FC236}">
                <a16:creationId xmlns:a16="http://schemas.microsoft.com/office/drawing/2014/main" id="{9C0F5EB2-CE39-151C-D8ED-D9683BA9D95C}"/>
              </a:ext>
            </a:extLst>
          </p:cNvPr>
          <p:cNvSpPr txBox="1"/>
          <p:nvPr/>
        </p:nvSpPr>
        <p:spPr>
          <a:xfrm>
            <a:off x="768954" y="1978675"/>
            <a:ext cx="3443888" cy="4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2267">
                <a:solidFill>
                  <a:schemeClr val="accent1"/>
                </a:solidFill>
                <a:latin typeface="Avenir Next LT Pro" panose="020B0504020202020204" pitchFamily="34" charset="77"/>
                <a:ea typeface="Fira Sans Extra Condensed Medium"/>
                <a:cs typeface="Fira Sans Extra Condensed Medium"/>
                <a:sym typeface="Fira Sans Extra Condensed Medium"/>
              </a:rPr>
              <a:t>One hot encoding on variables with &gt;2 values</a:t>
            </a:r>
            <a:endParaRPr sz="2267">
              <a:solidFill>
                <a:schemeClr val="accent1"/>
              </a:solidFill>
              <a:latin typeface="Avenir Next LT Pro" panose="020B0504020202020204" pitchFamily="34" charset="77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34" name="Google Shape;400;p22">
            <a:extLst>
              <a:ext uri="{FF2B5EF4-FFF2-40B4-BE49-F238E27FC236}">
                <a16:creationId xmlns:a16="http://schemas.microsoft.com/office/drawing/2014/main" id="{615F9A63-8472-A73B-FA23-2C2F76B6C4C0}"/>
              </a:ext>
            </a:extLst>
          </p:cNvPr>
          <p:cNvSpPr txBox="1"/>
          <p:nvPr/>
        </p:nvSpPr>
        <p:spPr>
          <a:xfrm>
            <a:off x="768903" y="2686210"/>
            <a:ext cx="3443887" cy="11218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" sz="1600">
                <a:solidFill>
                  <a:srgbClr val="434343"/>
                </a:solidFill>
                <a:latin typeface="Avenir Next LT Pro" panose="020B0504020202020204" pitchFamily="34" charset="77"/>
                <a:ea typeface="Roboto"/>
                <a:cs typeface="Roboto"/>
                <a:sym typeface="Roboto"/>
              </a:rPr>
              <a:t>Contract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sz="1600">
                <a:solidFill>
                  <a:srgbClr val="434343"/>
                </a:solidFill>
                <a:latin typeface="Avenir Next LT Pro" panose="020B0504020202020204" pitchFamily="34" charset="77"/>
                <a:ea typeface="Roboto"/>
                <a:cs typeface="Roboto"/>
                <a:sym typeface="Roboto"/>
              </a:rPr>
              <a:t>Online Security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sz="1600">
                <a:solidFill>
                  <a:srgbClr val="434343"/>
                </a:solidFill>
                <a:latin typeface="Avenir Next LT Pro" panose="020B0504020202020204" pitchFamily="34" charset="77"/>
                <a:ea typeface="Roboto"/>
                <a:cs typeface="Roboto"/>
                <a:sym typeface="Roboto"/>
              </a:rPr>
              <a:t>Tech Support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sz="1600">
                <a:solidFill>
                  <a:srgbClr val="434343"/>
                </a:solidFill>
                <a:latin typeface="Avenir Next LT Pro" panose="020B0504020202020204" pitchFamily="34" charset="77"/>
                <a:ea typeface="Roboto"/>
                <a:cs typeface="Roboto"/>
                <a:sym typeface="Roboto"/>
              </a:rPr>
              <a:t>Internet Service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A4AC5A-99AB-A287-570D-827F59CDE4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2790" y="2686210"/>
            <a:ext cx="7772400" cy="2239637"/>
          </a:xfrm>
          <a:prstGeom prst="rect">
            <a:avLst/>
          </a:prstGeom>
        </p:spPr>
      </p:pic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CA822549-FDC3-0627-D4DE-F29B3EEFE56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883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234"/>
    </mc:Choice>
    <mc:Fallback xmlns="">
      <p:transition spd="slow" advTm="82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AD84AB-16CF-5607-A615-79765C5AD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Preprocessing – Feature Scaling</a:t>
            </a:r>
          </a:p>
        </p:txBody>
      </p:sp>
      <p:grpSp>
        <p:nvGrpSpPr>
          <p:cNvPr id="31" name="Google Shape;397;p22">
            <a:extLst>
              <a:ext uri="{FF2B5EF4-FFF2-40B4-BE49-F238E27FC236}">
                <a16:creationId xmlns:a16="http://schemas.microsoft.com/office/drawing/2014/main" id="{CC9D4A5C-61A2-1632-7923-EC606B1733C7}"/>
              </a:ext>
            </a:extLst>
          </p:cNvPr>
          <p:cNvGrpSpPr/>
          <p:nvPr/>
        </p:nvGrpSpPr>
        <p:grpSpPr>
          <a:xfrm>
            <a:off x="768902" y="2562618"/>
            <a:ext cx="3443939" cy="2203242"/>
            <a:chOff x="710274" y="1214924"/>
            <a:chExt cx="3431246" cy="1652431"/>
          </a:xfrm>
        </p:grpSpPr>
        <p:sp>
          <p:nvSpPr>
            <p:cNvPr id="33" name="Google Shape;399;p22">
              <a:extLst>
                <a:ext uri="{FF2B5EF4-FFF2-40B4-BE49-F238E27FC236}">
                  <a16:creationId xmlns:a16="http://schemas.microsoft.com/office/drawing/2014/main" id="{9C0F5EB2-CE39-151C-D8ED-D9683BA9D95C}"/>
                </a:ext>
              </a:extLst>
            </p:cNvPr>
            <p:cNvSpPr txBox="1"/>
            <p:nvPr/>
          </p:nvSpPr>
          <p:spPr>
            <a:xfrm>
              <a:off x="710325" y="1214924"/>
              <a:ext cx="3431195" cy="5306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en-US" sz="2267">
                  <a:solidFill>
                    <a:schemeClr val="accent1"/>
                  </a:solidFill>
                  <a:ea typeface="Fira Sans Extra Condensed Medium"/>
                  <a:cs typeface="Fira Sans Extra Condensed Medium"/>
                  <a:sym typeface="Fira Sans Extra Condensed Medium"/>
                </a:rPr>
                <a:t>Feature Scaling: </a:t>
              </a:r>
              <a:r>
                <a:rPr lang="en-US" sz="2267" err="1">
                  <a:solidFill>
                    <a:schemeClr val="accent1"/>
                  </a:solidFill>
                  <a:ea typeface="Fira Sans Extra Condensed Medium"/>
                  <a:cs typeface="Fira Sans Extra Condensed Medium"/>
                  <a:sym typeface="Fira Sans Extra Condensed Medium"/>
                </a:rPr>
                <a:t>Normalisation</a:t>
              </a:r>
              <a:endParaRPr sz="2267">
                <a:solidFill>
                  <a:schemeClr val="accent1"/>
                </a:solidFill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34" name="Google Shape;400;p22">
              <a:extLst>
                <a:ext uri="{FF2B5EF4-FFF2-40B4-BE49-F238E27FC236}">
                  <a16:creationId xmlns:a16="http://schemas.microsoft.com/office/drawing/2014/main" id="{615F9A63-8472-A73B-FA23-2C2F76B6C4C0}"/>
                </a:ext>
              </a:extLst>
            </p:cNvPr>
            <p:cNvSpPr txBox="1"/>
            <p:nvPr/>
          </p:nvSpPr>
          <p:spPr>
            <a:xfrm>
              <a:off x="710274" y="1745576"/>
              <a:ext cx="3431194" cy="112177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en" sz="1600">
                  <a:solidFill>
                    <a:srgbClr val="434343"/>
                  </a:solidFill>
                  <a:ea typeface="Roboto"/>
                  <a:cs typeface="Roboto"/>
                  <a:sym typeface="Roboto"/>
                </a:rPr>
                <a:t>Tenure is in terms of months which ranges from 1 to 72</a:t>
              </a:r>
            </a:p>
            <a:p>
              <a:endParaRPr lang="en" sz="1600">
                <a:solidFill>
                  <a:srgbClr val="434343"/>
                </a:solidFill>
                <a:ea typeface="Roboto"/>
                <a:cs typeface="Roboto"/>
                <a:sym typeface="Roboto"/>
              </a:endParaRPr>
            </a:p>
            <a:p>
              <a:r>
                <a:rPr lang="en" sz="1600">
                  <a:solidFill>
                    <a:srgbClr val="434343"/>
                  </a:solidFill>
                  <a:ea typeface="Roboto"/>
                  <a:cs typeface="Roboto"/>
                  <a:sym typeface="Roboto"/>
                </a:rPr>
                <a:t>Use </a:t>
              </a:r>
              <a:r>
                <a:rPr lang="en" sz="1600" err="1">
                  <a:solidFill>
                    <a:srgbClr val="434343"/>
                  </a:solidFill>
                  <a:ea typeface="Roboto"/>
                  <a:cs typeface="Roboto"/>
                  <a:sym typeface="Roboto"/>
                </a:rPr>
                <a:t>MinMax</a:t>
              </a:r>
              <a:r>
                <a:rPr lang="en" sz="1600">
                  <a:solidFill>
                    <a:srgbClr val="434343"/>
                  </a:solidFill>
                  <a:ea typeface="Roboto"/>
                  <a:cs typeface="Roboto"/>
                  <a:sym typeface="Roboto"/>
                </a:rPr>
                <a:t> Scaler to transform data to range from 0 to 1</a:t>
              </a:r>
              <a:endParaRPr sz="1600">
                <a:solidFill>
                  <a:srgbClr val="434343"/>
                </a:solidFill>
                <a:ea typeface="Roboto"/>
                <a:cs typeface="Roboto"/>
                <a:sym typeface="Roboto"/>
              </a:endParaRP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1CA33117-8B21-C819-26CA-EE7D576D860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2517"/>
          <a:stretch/>
        </p:blipFill>
        <p:spPr>
          <a:xfrm>
            <a:off x="4540880" y="2343362"/>
            <a:ext cx="7334822" cy="2641754"/>
          </a:xfrm>
          <a:prstGeom prst="rect">
            <a:avLst/>
          </a:prstGeom>
        </p:spPr>
      </p:pic>
      <p:pic>
        <p:nvPicPr>
          <p:cNvPr id="18" name="Audio 17">
            <a:hlinkClick r:id="" action="ppaction://media"/>
            <a:extLst>
              <a:ext uri="{FF2B5EF4-FFF2-40B4-BE49-F238E27FC236}">
                <a16:creationId xmlns:a16="http://schemas.microsoft.com/office/drawing/2014/main" id="{051421EB-F82D-4ED9-F6F2-EB02022937E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400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637"/>
    </mc:Choice>
    <mc:Fallback xmlns="">
      <p:transition spd="slow" advTm="156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D9D4D-7A2B-932D-2959-CEEBFEA8E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/>
              <a:t>Data Preprocessing – Resampling Techniques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D313DE7-1688-D09A-BAED-06F1001D7D6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2762"/>
          <a:stretch/>
        </p:blipFill>
        <p:spPr>
          <a:xfrm>
            <a:off x="4212789" y="2945884"/>
            <a:ext cx="7887694" cy="1810003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38344536-E027-F379-C806-B4BADD9B77AB}"/>
              </a:ext>
            </a:extLst>
          </p:cNvPr>
          <p:cNvGrpSpPr/>
          <p:nvPr/>
        </p:nvGrpSpPr>
        <p:grpSpPr>
          <a:xfrm>
            <a:off x="871108" y="2169079"/>
            <a:ext cx="3443888" cy="3363613"/>
            <a:chOff x="871108" y="2562618"/>
            <a:chExt cx="3443888" cy="3363613"/>
          </a:xfrm>
        </p:grpSpPr>
        <p:sp>
          <p:nvSpPr>
            <p:cNvPr id="5" name="Google Shape;399;p22">
              <a:extLst>
                <a:ext uri="{FF2B5EF4-FFF2-40B4-BE49-F238E27FC236}">
                  <a16:creationId xmlns:a16="http://schemas.microsoft.com/office/drawing/2014/main" id="{A4A5F492-4611-90DB-AE57-15EB6A099E24}"/>
                </a:ext>
              </a:extLst>
            </p:cNvPr>
            <p:cNvSpPr txBox="1"/>
            <p:nvPr/>
          </p:nvSpPr>
          <p:spPr>
            <a:xfrm>
              <a:off x="871108" y="2562618"/>
              <a:ext cx="3443888" cy="7075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en-US" sz="2267">
                  <a:solidFill>
                    <a:schemeClr val="accent1"/>
                  </a:solidFill>
                  <a:ea typeface="Fira Sans Extra Condensed Medium"/>
                  <a:cs typeface="Fira Sans Extra Condensed Medium"/>
                  <a:sym typeface="Fira Sans Extra Condensed Medium"/>
                </a:rPr>
                <a:t>Resampling using SMOTEENN</a:t>
              </a:r>
              <a:endParaRPr sz="2267">
                <a:solidFill>
                  <a:schemeClr val="accent1"/>
                </a:solidFill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6" name="Google Shape;400;p22">
              <a:extLst>
                <a:ext uri="{FF2B5EF4-FFF2-40B4-BE49-F238E27FC236}">
                  <a16:creationId xmlns:a16="http://schemas.microsoft.com/office/drawing/2014/main" id="{9C9FD0D4-8D87-84B1-CDD1-A066BC91928A}"/>
                </a:ext>
              </a:extLst>
            </p:cNvPr>
            <p:cNvSpPr txBox="1"/>
            <p:nvPr/>
          </p:nvSpPr>
          <p:spPr>
            <a:xfrm>
              <a:off x="871108" y="4430525"/>
              <a:ext cx="3108617" cy="149570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en-US" sz="1600">
                  <a:solidFill>
                    <a:srgbClr val="434343"/>
                  </a:solidFill>
                  <a:ea typeface="Roboto"/>
                  <a:cs typeface="Roboto"/>
                  <a:sym typeface="Roboto"/>
                </a:rPr>
                <a:t>To resolve class imbalance, SMOTEENN combines over-sampling the minority and under-sampling the minority class </a:t>
              </a:r>
              <a:endParaRPr sz="1600">
                <a:solidFill>
                  <a:srgbClr val="434343"/>
                </a:solidFill>
                <a:ea typeface="Roboto"/>
                <a:cs typeface="Roboto"/>
                <a:sym typeface="Roboto"/>
              </a:endParaRPr>
            </a:p>
          </p:txBody>
        </p:sp>
        <p:sp>
          <p:nvSpPr>
            <p:cNvPr id="7" name="Google Shape;400;p22">
              <a:extLst>
                <a:ext uri="{FF2B5EF4-FFF2-40B4-BE49-F238E27FC236}">
                  <a16:creationId xmlns:a16="http://schemas.microsoft.com/office/drawing/2014/main" id="{762BC59E-C72F-58AD-7964-2C5D106DF465}"/>
                </a:ext>
              </a:extLst>
            </p:cNvPr>
            <p:cNvSpPr txBox="1"/>
            <p:nvPr/>
          </p:nvSpPr>
          <p:spPr>
            <a:xfrm>
              <a:off x="871108" y="3400378"/>
              <a:ext cx="3108617" cy="89992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en-US" sz="1600">
                  <a:solidFill>
                    <a:srgbClr val="434343"/>
                  </a:solidFill>
                  <a:ea typeface="Roboto"/>
                  <a:cs typeface="Roboto"/>
                  <a:sym typeface="Roboto"/>
                </a:rPr>
                <a:t>Dataset has significantly more No values (75%) than Yes values (25%)</a:t>
              </a:r>
              <a:endParaRPr sz="1600">
                <a:solidFill>
                  <a:srgbClr val="434343"/>
                </a:solidFill>
                <a:ea typeface="Roboto"/>
                <a:cs typeface="Roboto"/>
                <a:sym typeface="Roboto"/>
              </a:endParaRPr>
            </a:p>
          </p:txBody>
        </p:sp>
      </p:grpSp>
      <p:pic>
        <p:nvPicPr>
          <p:cNvPr id="18" name="Audio 17">
            <a:hlinkClick r:id="" action="ppaction://media"/>
            <a:extLst>
              <a:ext uri="{FF2B5EF4-FFF2-40B4-BE49-F238E27FC236}">
                <a16:creationId xmlns:a16="http://schemas.microsoft.com/office/drawing/2014/main" id="{9EBF415C-28B6-E5EB-7FC4-7FC78C2EB48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953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528"/>
    </mc:Choice>
    <mc:Fallback xmlns="">
      <p:transition spd="slow" advTm="105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F2AA41-0308-C1B2-3F37-65D2E4EE4F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Final data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474ED1-CB55-C571-F086-15A125FADA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6236" y="1381991"/>
            <a:ext cx="9459528" cy="2376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78EEAFB-40ED-63C1-AEE6-B4F938D6DE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6236" y="4090284"/>
            <a:ext cx="9459528" cy="24245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3A82507-5A30-1ED1-4EFE-193F4736F58A}"/>
              </a:ext>
            </a:extLst>
          </p:cNvPr>
          <p:cNvSpPr/>
          <p:nvPr/>
        </p:nvSpPr>
        <p:spPr>
          <a:xfrm>
            <a:off x="2361236" y="1608880"/>
            <a:ext cx="625032" cy="2011119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EE6563D-59F3-0995-52B7-9F98DE40B528}"/>
              </a:ext>
            </a:extLst>
          </p:cNvPr>
          <p:cNvSpPr/>
          <p:nvPr/>
        </p:nvSpPr>
        <p:spPr>
          <a:xfrm>
            <a:off x="1608881" y="1608879"/>
            <a:ext cx="752355" cy="201111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Audio 14">
            <a:hlinkClick r:id="" action="ppaction://media"/>
            <a:extLst>
              <a:ext uri="{FF2B5EF4-FFF2-40B4-BE49-F238E27FC236}">
                <a16:creationId xmlns:a16="http://schemas.microsoft.com/office/drawing/2014/main" id="{A01FFBD7-1524-57D2-7D61-C4A714ADFB0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258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20"/>
    </mc:Choice>
    <mc:Fallback xmlns="">
      <p:transition spd="slow" advTm="43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119E6-C4FE-D760-83E6-3770504AF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3min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875D4F-2A69-7B3A-A30F-ADD551B34C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7824" y="1776846"/>
            <a:ext cx="10442448" cy="1652154"/>
          </a:xfrm>
        </p:spPr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SG" b="0" i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If you used ML (regression, classification, or something else); mention mainly WHICH one(s).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SG" b="0" i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You may now briefly CLARIFY why and how the ML problem(s) aim(s) to solve your objective.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SG" b="0" i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How did you apply ML technique(s) to SOLVE your problem? Which model(s), how and why?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SG" b="0" i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Did you only use tools and techniques learned in this course? What ELSE did you learn / try?</a:t>
            </a:r>
          </a:p>
          <a:p>
            <a:endParaRPr lang="en-US">
              <a:solidFill>
                <a:schemeClr val="accent6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82C8EC-E243-BBFD-7EF5-007A322D3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AC1EC-23E2-4F0E-A5A4-674EC8DB954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8061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32"/>
          <p:cNvSpPr txBox="1">
            <a:spLocks noGrp="1"/>
          </p:cNvSpPr>
          <p:nvPr>
            <p:ph type="ctrTitle"/>
          </p:nvPr>
        </p:nvSpPr>
        <p:spPr>
          <a:xfrm>
            <a:off x="2893123" y="2278518"/>
            <a:ext cx="6405753" cy="2300964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-SG" b="1">
                <a:solidFill>
                  <a:schemeClr val="accent6"/>
                </a:solidFill>
              </a:rPr>
              <a:t>ML MODELS</a:t>
            </a:r>
          </a:p>
        </p:txBody>
      </p:sp>
      <p:pic>
        <p:nvPicPr>
          <p:cNvPr id="20" name="Audio 19">
            <a:hlinkClick r:id="" action="ppaction://media"/>
            <a:extLst>
              <a:ext uri="{FF2B5EF4-FFF2-40B4-BE49-F238E27FC236}">
                <a16:creationId xmlns:a16="http://schemas.microsoft.com/office/drawing/2014/main" id="{D4C1C7FC-2B18-68D1-CB91-DE0DA39742D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10033254" y="472465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6195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85"/>
    </mc:Choice>
    <mc:Fallback xmlns="">
      <p:transition spd="slow" advTm="48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24"/>
          <p:cNvSpPr txBox="1">
            <a:spLocks noGrp="1"/>
          </p:cNvSpPr>
          <p:nvPr>
            <p:ph type="title"/>
          </p:nvPr>
        </p:nvSpPr>
        <p:spPr>
          <a:xfrm>
            <a:off x="644900" y="553900"/>
            <a:ext cx="10937600" cy="641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>
                <a:solidFill>
                  <a:schemeClr val="dk1"/>
                </a:solidFill>
              </a:rPr>
              <a:t>Machine Learning Algorithms </a:t>
            </a:r>
            <a:endParaRPr/>
          </a:p>
        </p:txBody>
      </p:sp>
      <p:grpSp>
        <p:nvGrpSpPr>
          <p:cNvPr id="444" name="Google Shape;444;p24"/>
          <p:cNvGrpSpPr/>
          <p:nvPr/>
        </p:nvGrpSpPr>
        <p:grpSpPr>
          <a:xfrm>
            <a:off x="1135683" y="1888070"/>
            <a:ext cx="1658719" cy="1658719"/>
            <a:chOff x="851762" y="1342427"/>
            <a:chExt cx="1244039" cy="1244039"/>
          </a:xfrm>
        </p:grpSpPr>
        <p:sp>
          <p:nvSpPr>
            <p:cNvPr id="445" name="Google Shape;445;p24"/>
            <p:cNvSpPr/>
            <p:nvPr/>
          </p:nvSpPr>
          <p:spPr>
            <a:xfrm>
              <a:off x="851762" y="1342427"/>
              <a:ext cx="1244039" cy="1244039"/>
            </a:xfrm>
            <a:prstGeom prst="donut">
              <a:avLst>
                <a:gd name="adj" fmla="val 15028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46" name="Google Shape;446;p24"/>
            <p:cNvSpPr/>
            <p:nvPr/>
          </p:nvSpPr>
          <p:spPr>
            <a:xfrm>
              <a:off x="895152" y="1385620"/>
              <a:ext cx="1157203" cy="1157571"/>
            </a:xfrm>
            <a:prstGeom prst="blockArc">
              <a:avLst>
                <a:gd name="adj1" fmla="val 10812714"/>
                <a:gd name="adj2" fmla="val 21599774"/>
                <a:gd name="adj3" fmla="val 8499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448" name="Google Shape;448;p24"/>
          <p:cNvGrpSpPr/>
          <p:nvPr/>
        </p:nvGrpSpPr>
        <p:grpSpPr>
          <a:xfrm>
            <a:off x="6580090" y="4297606"/>
            <a:ext cx="1658719" cy="1658719"/>
            <a:chOff x="4935067" y="3073379"/>
            <a:chExt cx="1244039" cy="1244039"/>
          </a:xfrm>
        </p:grpSpPr>
        <p:sp>
          <p:nvSpPr>
            <p:cNvPr id="449" name="Google Shape;449;p24"/>
            <p:cNvSpPr/>
            <p:nvPr/>
          </p:nvSpPr>
          <p:spPr>
            <a:xfrm>
              <a:off x="4935067" y="3073379"/>
              <a:ext cx="1244039" cy="1244039"/>
            </a:xfrm>
            <a:prstGeom prst="donut">
              <a:avLst>
                <a:gd name="adj" fmla="val 15028"/>
              </a:avLst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50" name="Google Shape;450;p24"/>
            <p:cNvSpPr/>
            <p:nvPr/>
          </p:nvSpPr>
          <p:spPr>
            <a:xfrm>
              <a:off x="4978457" y="3116572"/>
              <a:ext cx="1157203" cy="1157571"/>
            </a:xfrm>
            <a:prstGeom prst="blockArc">
              <a:avLst>
                <a:gd name="adj1" fmla="val 2738786"/>
                <a:gd name="adj2" fmla="val 21599774"/>
                <a:gd name="adj3" fmla="val 8499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455" name="Google Shape;455;p24"/>
          <p:cNvGrpSpPr/>
          <p:nvPr/>
        </p:nvGrpSpPr>
        <p:grpSpPr>
          <a:xfrm>
            <a:off x="6580090" y="1888070"/>
            <a:ext cx="1658719" cy="1658719"/>
            <a:chOff x="4935067" y="1342427"/>
            <a:chExt cx="1244039" cy="1244039"/>
          </a:xfrm>
        </p:grpSpPr>
        <p:sp>
          <p:nvSpPr>
            <p:cNvPr id="456" name="Google Shape;456;p24"/>
            <p:cNvSpPr/>
            <p:nvPr/>
          </p:nvSpPr>
          <p:spPr>
            <a:xfrm>
              <a:off x="4935067" y="1342427"/>
              <a:ext cx="1244039" cy="1244039"/>
            </a:xfrm>
            <a:prstGeom prst="donut">
              <a:avLst>
                <a:gd name="adj" fmla="val 15028"/>
              </a:avLst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57" name="Google Shape;457;p24"/>
            <p:cNvSpPr/>
            <p:nvPr/>
          </p:nvSpPr>
          <p:spPr>
            <a:xfrm>
              <a:off x="4978457" y="1385620"/>
              <a:ext cx="1157203" cy="1157571"/>
            </a:xfrm>
            <a:prstGeom prst="blockArc">
              <a:avLst>
                <a:gd name="adj1" fmla="val 7014339"/>
                <a:gd name="adj2" fmla="val 21599774"/>
                <a:gd name="adj3" fmla="val 8499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466" name="Google Shape;466;p24"/>
          <p:cNvGrpSpPr/>
          <p:nvPr/>
        </p:nvGrpSpPr>
        <p:grpSpPr>
          <a:xfrm>
            <a:off x="1135683" y="4297606"/>
            <a:ext cx="1658719" cy="1658719"/>
            <a:chOff x="851762" y="3073379"/>
            <a:chExt cx="1244039" cy="1244039"/>
          </a:xfrm>
        </p:grpSpPr>
        <p:sp>
          <p:nvSpPr>
            <p:cNvPr id="467" name="Google Shape;467;p24"/>
            <p:cNvSpPr/>
            <p:nvPr/>
          </p:nvSpPr>
          <p:spPr>
            <a:xfrm>
              <a:off x="851762" y="3073379"/>
              <a:ext cx="1244039" cy="1244039"/>
            </a:xfrm>
            <a:prstGeom prst="donut">
              <a:avLst>
                <a:gd name="adj" fmla="val 15028"/>
              </a:avLst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68" name="Google Shape;468;p24"/>
            <p:cNvSpPr/>
            <p:nvPr/>
          </p:nvSpPr>
          <p:spPr>
            <a:xfrm>
              <a:off x="895152" y="3116572"/>
              <a:ext cx="1157203" cy="1157571"/>
            </a:xfrm>
            <a:prstGeom prst="blockArc">
              <a:avLst>
                <a:gd name="adj1" fmla="val 5431384"/>
                <a:gd name="adj2" fmla="val 21599774"/>
                <a:gd name="adj3" fmla="val 849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474" name="Google Shape;474;p24"/>
          <p:cNvSpPr txBox="1"/>
          <p:nvPr/>
        </p:nvSpPr>
        <p:spPr>
          <a:xfrm>
            <a:off x="3099104" y="4969025"/>
            <a:ext cx="2512800" cy="9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1400">
                <a:solidFill>
                  <a:srgbClr val="434343"/>
                </a:solidFill>
                <a:ea typeface="Roboto"/>
                <a:cs typeface="Roboto"/>
                <a:sym typeface="Roboto"/>
              </a:rPr>
              <a:t> Algorithm that classifies by aggregating data from multiple decision trees</a:t>
            </a:r>
          </a:p>
        </p:txBody>
      </p:sp>
      <p:sp>
        <p:nvSpPr>
          <p:cNvPr id="475" name="Google Shape;475;p24"/>
          <p:cNvSpPr/>
          <p:nvPr/>
        </p:nvSpPr>
        <p:spPr>
          <a:xfrm>
            <a:off x="3099111" y="4467080"/>
            <a:ext cx="2512800" cy="3652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6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Random Forest </a:t>
            </a:r>
            <a:endParaRPr sz="1600">
              <a:solidFill>
                <a:srgbClr val="FFFFFF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477" name="Google Shape;477;p24"/>
          <p:cNvSpPr txBox="1"/>
          <p:nvPr/>
        </p:nvSpPr>
        <p:spPr>
          <a:xfrm>
            <a:off x="3099111" y="2447711"/>
            <a:ext cx="2512800" cy="9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SG" sz="1400">
                <a:solidFill>
                  <a:srgbClr val="434343"/>
                </a:solidFill>
                <a:ea typeface="Roboto"/>
                <a:cs typeface="Roboto"/>
                <a:sym typeface="Roboto"/>
              </a:rPr>
              <a:t>Algorithm that classifies based on the closest neighbour</a:t>
            </a:r>
          </a:p>
        </p:txBody>
      </p:sp>
      <p:sp>
        <p:nvSpPr>
          <p:cNvPr id="478" name="Google Shape;478;p24"/>
          <p:cNvSpPr/>
          <p:nvPr/>
        </p:nvSpPr>
        <p:spPr>
          <a:xfrm>
            <a:off x="3099111" y="2057542"/>
            <a:ext cx="2512800" cy="3652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6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K-Nearest Neighbours</a:t>
            </a:r>
            <a:endParaRPr sz="1600">
              <a:solidFill>
                <a:srgbClr val="FFFFFF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480" name="Google Shape;480;p24"/>
          <p:cNvSpPr txBox="1"/>
          <p:nvPr/>
        </p:nvSpPr>
        <p:spPr>
          <a:xfrm>
            <a:off x="8543511" y="4857248"/>
            <a:ext cx="2512800" cy="9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SG" sz="1400">
                <a:solidFill>
                  <a:srgbClr val="434343"/>
                </a:solidFill>
                <a:ea typeface="Roboto"/>
                <a:cs typeface="Roboto"/>
                <a:sym typeface="Roboto"/>
              </a:rPr>
              <a:t>Simple 2-layer NN with regularisation</a:t>
            </a:r>
          </a:p>
        </p:txBody>
      </p:sp>
      <p:sp>
        <p:nvSpPr>
          <p:cNvPr id="481" name="Google Shape;481;p24"/>
          <p:cNvSpPr/>
          <p:nvPr/>
        </p:nvSpPr>
        <p:spPr>
          <a:xfrm>
            <a:off x="8543511" y="4467080"/>
            <a:ext cx="2512800" cy="365200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6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Neural Network</a:t>
            </a:r>
            <a:endParaRPr sz="1600">
              <a:solidFill>
                <a:srgbClr val="FFFFFF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483" name="Google Shape;483;p24"/>
          <p:cNvSpPr txBox="1"/>
          <p:nvPr/>
        </p:nvSpPr>
        <p:spPr>
          <a:xfrm>
            <a:off x="8543511" y="2447710"/>
            <a:ext cx="2512800" cy="9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SG" sz="1400">
                <a:solidFill>
                  <a:srgbClr val="434343"/>
                </a:solidFill>
                <a:ea typeface="Roboto"/>
                <a:cs typeface="Roboto"/>
                <a:sym typeface="Roboto"/>
              </a:rPr>
              <a:t>Algorithm that draws a hyperplane to separate data</a:t>
            </a:r>
          </a:p>
        </p:txBody>
      </p:sp>
      <p:sp>
        <p:nvSpPr>
          <p:cNvPr id="484" name="Google Shape;484;p24"/>
          <p:cNvSpPr/>
          <p:nvPr/>
        </p:nvSpPr>
        <p:spPr>
          <a:xfrm>
            <a:off x="8543511" y="2057542"/>
            <a:ext cx="2512800" cy="3652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6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Support-Vector Machines</a:t>
            </a:r>
            <a:endParaRPr sz="1600">
              <a:solidFill>
                <a:srgbClr val="FFFFFF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pic>
        <p:nvPicPr>
          <p:cNvPr id="4" name="Graphic 3" descr="Forest scene outline">
            <a:extLst>
              <a:ext uri="{FF2B5EF4-FFF2-40B4-BE49-F238E27FC236}">
                <a16:creationId xmlns:a16="http://schemas.microsoft.com/office/drawing/2014/main" id="{A5A489E6-083C-ABC5-85FF-F247826AF2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07842" y="4669765"/>
            <a:ext cx="914400" cy="914400"/>
          </a:xfrm>
          <a:prstGeom prst="rect">
            <a:avLst/>
          </a:prstGeom>
        </p:spPr>
      </p:pic>
      <p:pic>
        <p:nvPicPr>
          <p:cNvPr id="6" name="Graphic 5" descr="Artificial Intelligence outline">
            <a:extLst>
              <a:ext uri="{FF2B5EF4-FFF2-40B4-BE49-F238E27FC236}">
                <a16:creationId xmlns:a16="http://schemas.microsoft.com/office/drawing/2014/main" id="{990FD22A-CA02-996D-8D57-C785898B2D2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52249" y="4669765"/>
            <a:ext cx="914400" cy="914400"/>
          </a:xfrm>
          <a:prstGeom prst="rect">
            <a:avLst/>
          </a:prstGeom>
        </p:spPr>
      </p:pic>
      <p:pic>
        <p:nvPicPr>
          <p:cNvPr id="8" name="Graphic 7" descr="Illustrator outline">
            <a:extLst>
              <a:ext uri="{FF2B5EF4-FFF2-40B4-BE49-F238E27FC236}">
                <a16:creationId xmlns:a16="http://schemas.microsoft.com/office/drawing/2014/main" id="{B10F4ECB-AB50-60BC-7DE0-A297FC2470F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952249" y="2260229"/>
            <a:ext cx="914400" cy="914400"/>
          </a:xfrm>
          <a:prstGeom prst="rect">
            <a:avLst/>
          </a:prstGeom>
        </p:spPr>
      </p:pic>
      <p:pic>
        <p:nvPicPr>
          <p:cNvPr id="10" name="Graphic 9" descr="Neighborhood with solid fill">
            <a:extLst>
              <a:ext uri="{FF2B5EF4-FFF2-40B4-BE49-F238E27FC236}">
                <a16:creationId xmlns:a16="http://schemas.microsoft.com/office/drawing/2014/main" id="{4F1ADF9D-29B3-457E-2208-D3BFD66DADA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507842" y="2260229"/>
            <a:ext cx="914400" cy="914400"/>
          </a:xfrm>
          <a:prstGeom prst="rect">
            <a:avLst/>
          </a:prstGeom>
        </p:spPr>
      </p:pic>
      <p:pic>
        <p:nvPicPr>
          <p:cNvPr id="43" name="Audio 42">
            <a:hlinkClick r:id="" action="ppaction://media"/>
            <a:extLst>
              <a:ext uri="{FF2B5EF4-FFF2-40B4-BE49-F238E27FC236}">
                <a16:creationId xmlns:a16="http://schemas.microsoft.com/office/drawing/2014/main" id="{806B37AC-6DD7-9A3E-2DB1-169D4642E26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45669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4087"/>
    </mc:Choice>
    <mc:Fallback xmlns="">
      <p:transition spd="slow" advTm="740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3"/>
                </p:tgtEl>
              </p:cMediaNode>
            </p:audi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F25DB-A07E-088C-B00D-97A3F219A6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/>
              <a:t>Machine Learning Algorithms </a:t>
            </a:r>
          </a:p>
        </p:txBody>
      </p:sp>
      <p:sp>
        <p:nvSpPr>
          <p:cNvPr id="14" name="Google Shape;474;p24">
            <a:extLst>
              <a:ext uri="{FF2B5EF4-FFF2-40B4-BE49-F238E27FC236}">
                <a16:creationId xmlns:a16="http://schemas.microsoft.com/office/drawing/2014/main" id="{A7506B04-11D0-1502-F9C1-A73D7A9C1BC9}"/>
              </a:ext>
            </a:extLst>
          </p:cNvPr>
          <p:cNvSpPr txBox="1"/>
          <p:nvPr/>
        </p:nvSpPr>
        <p:spPr>
          <a:xfrm>
            <a:off x="4839600" y="2066048"/>
            <a:ext cx="2512800" cy="9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1400">
                <a:solidFill>
                  <a:srgbClr val="434343"/>
                </a:solidFill>
                <a:ea typeface="Roboto"/>
                <a:cs typeface="Roboto"/>
                <a:sym typeface="Roboto"/>
              </a:rPr>
              <a:t>Algorithm that classifies by aggregating data from multiple decision trees</a:t>
            </a:r>
            <a:endParaRPr sz="1400">
              <a:solidFill>
                <a:srgbClr val="434343"/>
              </a:solidFill>
              <a:ea typeface="Roboto"/>
              <a:cs typeface="Roboto"/>
              <a:sym typeface="Roboto"/>
            </a:endParaRPr>
          </a:p>
        </p:txBody>
      </p:sp>
      <p:sp>
        <p:nvSpPr>
          <p:cNvPr id="15" name="Google Shape;475;p24">
            <a:extLst>
              <a:ext uri="{FF2B5EF4-FFF2-40B4-BE49-F238E27FC236}">
                <a16:creationId xmlns:a16="http://schemas.microsoft.com/office/drawing/2014/main" id="{EE850159-C1AF-9C1F-294A-320AE4C662AD}"/>
              </a:ext>
            </a:extLst>
          </p:cNvPr>
          <p:cNvSpPr/>
          <p:nvPr/>
        </p:nvSpPr>
        <p:spPr>
          <a:xfrm>
            <a:off x="4839600" y="1675880"/>
            <a:ext cx="2512800" cy="3652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Random Forest </a:t>
            </a:r>
            <a:endParaRPr>
              <a:solidFill>
                <a:srgbClr val="FFFFFF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7" name="Google Shape;477;p24">
            <a:extLst>
              <a:ext uri="{FF2B5EF4-FFF2-40B4-BE49-F238E27FC236}">
                <a16:creationId xmlns:a16="http://schemas.microsoft.com/office/drawing/2014/main" id="{A8415EFF-1EE0-A654-9842-699013E08E5D}"/>
              </a:ext>
            </a:extLst>
          </p:cNvPr>
          <p:cNvSpPr txBox="1"/>
          <p:nvPr/>
        </p:nvSpPr>
        <p:spPr>
          <a:xfrm>
            <a:off x="1111560" y="2066053"/>
            <a:ext cx="2512800" cy="9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400">
                <a:solidFill>
                  <a:srgbClr val="434343"/>
                </a:solidFill>
                <a:ea typeface="Roboto"/>
                <a:cs typeface="Roboto"/>
                <a:sym typeface="Roboto"/>
              </a:rPr>
              <a:t>Algorithm that classifies based on the closest neighbour</a:t>
            </a:r>
            <a:endParaRPr sz="1400">
              <a:solidFill>
                <a:srgbClr val="434343"/>
              </a:solidFill>
              <a:ea typeface="Roboto"/>
              <a:cs typeface="Roboto"/>
              <a:sym typeface="Roboto"/>
            </a:endParaRPr>
          </a:p>
        </p:txBody>
      </p:sp>
      <p:sp>
        <p:nvSpPr>
          <p:cNvPr id="18" name="Google Shape;478;p24">
            <a:extLst>
              <a:ext uri="{FF2B5EF4-FFF2-40B4-BE49-F238E27FC236}">
                <a16:creationId xmlns:a16="http://schemas.microsoft.com/office/drawing/2014/main" id="{2608F084-7301-4A72-C21E-B9022C9AF000}"/>
              </a:ext>
            </a:extLst>
          </p:cNvPr>
          <p:cNvSpPr/>
          <p:nvPr/>
        </p:nvSpPr>
        <p:spPr>
          <a:xfrm>
            <a:off x="1111560" y="1675882"/>
            <a:ext cx="2512800" cy="3652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K-Nearest Neighbours</a:t>
            </a:r>
            <a:endParaRPr>
              <a:solidFill>
                <a:srgbClr val="FFFFFF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20" name="Google Shape;483;p24">
            <a:extLst>
              <a:ext uri="{FF2B5EF4-FFF2-40B4-BE49-F238E27FC236}">
                <a16:creationId xmlns:a16="http://schemas.microsoft.com/office/drawing/2014/main" id="{F0255AC5-1CFE-A6E8-CF44-3E47F99C2D7F}"/>
              </a:ext>
            </a:extLst>
          </p:cNvPr>
          <p:cNvSpPr txBox="1"/>
          <p:nvPr/>
        </p:nvSpPr>
        <p:spPr>
          <a:xfrm>
            <a:off x="8567640" y="2066048"/>
            <a:ext cx="2512800" cy="9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SG" sz="1400">
                <a:solidFill>
                  <a:srgbClr val="434343"/>
                </a:solidFill>
                <a:ea typeface="Roboto"/>
                <a:cs typeface="Roboto"/>
                <a:sym typeface="Roboto"/>
              </a:rPr>
              <a:t>Algorithm that draws a hyperplane to separate data</a:t>
            </a:r>
            <a:endParaRPr sz="1400">
              <a:solidFill>
                <a:srgbClr val="434343"/>
              </a:solidFill>
              <a:ea typeface="Roboto"/>
              <a:cs typeface="Roboto"/>
              <a:sym typeface="Roboto"/>
            </a:endParaRPr>
          </a:p>
        </p:txBody>
      </p:sp>
      <p:sp>
        <p:nvSpPr>
          <p:cNvPr id="21" name="Google Shape;484;p24">
            <a:extLst>
              <a:ext uri="{FF2B5EF4-FFF2-40B4-BE49-F238E27FC236}">
                <a16:creationId xmlns:a16="http://schemas.microsoft.com/office/drawing/2014/main" id="{C07AE353-9A59-1FF5-2C61-542E6E8033A3}"/>
              </a:ext>
            </a:extLst>
          </p:cNvPr>
          <p:cNvSpPr/>
          <p:nvPr/>
        </p:nvSpPr>
        <p:spPr>
          <a:xfrm>
            <a:off x="8567640" y="1675880"/>
            <a:ext cx="2512800" cy="3652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6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Support-Vector Machines</a:t>
            </a:r>
            <a:endParaRPr sz="1600">
              <a:solidFill>
                <a:srgbClr val="FFFFFF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23" name="Right Brace 22">
            <a:extLst>
              <a:ext uri="{FF2B5EF4-FFF2-40B4-BE49-F238E27FC236}">
                <a16:creationId xmlns:a16="http://schemas.microsoft.com/office/drawing/2014/main" id="{7D6A1BA9-60C1-4688-F8AC-4A6E8C7C1566}"/>
              </a:ext>
            </a:extLst>
          </p:cNvPr>
          <p:cNvSpPr/>
          <p:nvPr/>
        </p:nvSpPr>
        <p:spPr>
          <a:xfrm rot="5400000">
            <a:off x="5951506" y="-1897820"/>
            <a:ext cx="288991" cy="10075928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58B57AB-7707-8405-3DAA-5AA144C12E3D}"/>
              </a:ext>
            </a:extLst>
          </p:cNvPr>
          <p:cNvSpPr/>
          <p:nvPr/>
        </p:nvSpPr>
        <p:spPr>
          <a:xfrm>
            <a:off x="1075735" y="3996282"/>
            <a:ext cx="10075929" cy="118583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/>
              <a:t>These algorithms were mainly chosen for their known performance and robustness at classification with smaller dataset size. </a:t>
            </a:r>
          </a:p>
        </p:txBody>
      </p:sp>
      <p:pic>
        <p:nvPicPr>
          <p:cNvPr id="53" name="Audio 52">
            <a:hlinkClick r:id="" action="ppaction://media"/>
            <a:extLst>
              <a:ext uri="{FF2B5EF4-FFF2-40B4-BE49-F238E27FC236}">
                <a16:creationId xmlns:a16="http://schemas.microsoft.com/office/drawing/2014/main" id="{F75B5A46-170C-985C-F396-3D10C08304E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576794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206"/>
    </mc:Choice>
    <mc:Fallback xmlns="">
      <p:transition advTm="302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ow Do You Stop Customer Churn? Here's Why a Centralized Data Hub Can Help  - Atrium">
            <a:extLst>
              <a:ext uri="{FF2B5EF4-FFF2-40B4-BE49-F238E27FC236}">
                <a16:creationId xmlns:a16="http://schemas.microsoft.com/office/drawing/2014/main" id="{F97EFCAC-088B-FB8A-4576-4FC50BB26A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522" y="2151727"/>
            <a:ext cx="5966536" cy="3122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E8B3594-FBE9-CF88-2A71-5C4CDE42737D}"/>
              </a:ext>
            </a:extLst>
          </p:cNvPr>
          <p:cNvSpPr txBox="1"/>
          <p:nvPr/>
        </p:nvSpPr>
        <p:spPr>
          <a:xfrm>
            <a:off x="7056292" y="1848600"/>
            <a:ext cx="4761186" cy="41953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accent6"/>
                </a:solidFill>
              </a:rPr>
              <a:t>Understand which proportion of customers leave after a period of time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accent6"/>
                </a:solidFill>
              </a:rPr>
              <a:t>Businesses can cater their services to retain customers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accent6"/>
                </a:solidFill>
              </a:rPr>
              <a:t>Telecom industry: 77% of customers are shifting between brands faster than 3 years ago </a:t>
            </a:r>
            <a:r>
              <a:rPr lang="en-US" sz="2000" i="1">
                <a:solidFill>
                  <a:schemeClr val="accent6"/>
                </a:solidFill>
              </a:rPr>
              <a:t>(Accenture, 2024)</a:t>
            </a:r>
          </a:p>
          <a:p>
            <a:pPr>
              <a:lnSpc>
                <a:spcPct val="150000"/>
              </a:lnSpc>
            </a:pPr>
            <a:endParaRPr lang="en-US" sz="2000">
              <a:solidFill>
                <a:schemeClr val="accent6"/>
              </a:solidFill>
            </a:endParaRPr>
          </a:p>
        </p:txBody>
      </p:sp>
      <p:sp>
        <p:nvSpPr>
          <p:cNvPr id="7" name="Google Shape;508;p28">
            <a:extLst>
              <a:ext uri="{FF2B5EF4-FFF2-40B4-BE49-F238E27FC236}">
                <a16:creationId xmlns:a16="http://schemas.microsoft.com/office/drawing/2014/main" id="{0C0CD999-8C5E-BD8A-9A08-BE6FC55DC95D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74522" y="548900"/>
            <a:ext cx="8161245" cy="770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pPr algn="l"/>
            <a:r>
              <a:rPr lang="en-SG" sz="4000">
                <a:solidFill>
                  <a:schemeClr val="accent6"/>
                </a:solidFill>
              </a:rPr>
              <a:t>I</a:t>
            </a:r>
            <a:r>
              <a:rPr lang="en-SG" sz="4000" b="1">
                <a:solidFill>
                  <a:schemeClr val="accent6"/>
                </a:solidFill>
              </a:rPr>
              <a:t>mportance of Customer </a:t>
            </a:r>
            <a:r>
              <a:rPr lang="en-SG" sz="4000">
                <a:solidFill>
                  <a:schemeClr val="accent6"/>
                </a:solidFill>
              </a:rPr>
              <a:t>C</a:t>
            </a:r>
            <a:r>
              <a:rPr lang="en-SG" sz="4000" b="1">
                <a:solidFill>
                  <a:schemeClr val="accent6"/>
                </a:solidFill>
              </a:rPr>
              <a:t>hurn</a:t>
            </a:r>
          </a:p>
        </p:txBody>
      </p:sp>
      <p:pic>
        <p:nvPicPr>
          <p:cNvPr id="30" name="Audio 29">
            <a:extLst>
              <a:ext uri="{FF2B5EF4-FFF2-40B4-BE49-F238E27FC236}">
                <a16:creationId xmlns:a16="http://schemas.microsoft.com/office/drawing/2014/main" id="{0750800E-48B0-A870-19BF-FC3DEB920D8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807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098"/>
    </mc:Choice>
    <mc:Fallback xmlns="">
      <p:transition spd="slow" advTm="290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0"/>
                </p:tgtEl>
              </p:cMediaNode>
            </p:audi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73BEF1-8849-341B-EC61-3DA6868DC3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/>
              <a:t>Neural Network 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B8D06F5-FD50-FD5E-9BF0-7A78278FBF6F}"/>
              </a:ext>
            </a:extLst>
          </p:cNvPr>
          <p:cNvCxnSpPr>
            <a:cxnSpLocks/>
          </p:cNvCxnSpPr>
          <p:nvPr/>
        </p:nvCxnSpPr>
        <p:spPr>
          <a:xfrm>
            <a:off x="6095999" y="3963724"/>
            <a:ext cx="0" cy="228202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E466AD1-B601-1DFD-CE8A-176F98D9CF4C}"/>
              </a:ext>
            </a:extLst>
          </p:cNvPr>
          <p:cNvCxnSpPr>
            <a:cxnSpLocks/>
          </p:cNvCxnSpPr>
          <p:nvPr/>
        </p:nvCxnSpPr>
        <p:spPr>
          <a:xfrm>
            <a:off x="2978045" y="3963724"/>
            <a:ext cx="0" cy="228202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F407115-4845-9A09-7591-C20A571A5681}"/>
              </a:ext>
            </a:extLst>
          </p:cNvPr>
          <p:cNvSpPr txBox="1"/>
          <p:nvPr/>
        </p:nvSpPr>
        <p:spPr>
          <a:xfrm>
            <a:off x="526366" y="4018980"/>
            <a:ext cx="18200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/>
              <a:t>Layers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FAA732C-73B8-6FB6-FD93-512D45BC6F5F}"/>
              </a:ext>
            </a:extLst>
          </p:cNvPr>
          <p:cNvSpPr txBox="1"/>
          <p:nvPr/>
        </p:nvSpPr>
        <p:spPr>
          <a:xfrm>
            <a:off x="3627020" y="4018980"/>
            <a:ext cx="18200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/>
              <a:t>Activation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4A35586-ED04-443A-0E83-162E751D4DB8}"/>
              </a:ext>
            </a:extLst>
          </p:cNvPr>
          <p:cNvSpPr txBox="1"/>
          <p:nvPr/>
        </p:nvSpPr>
        <p:spPr>
          <a:xfrm>
            <a:off x="6744974" y="4018980"/>
            <a:ext cx="18200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/>
              <a:t>Regularisation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1D7F3DB-E1C0-0215-AFC3-F674FB81A202}"/>
              </a:ext>
            </a:extLst>
          </p:cNvPr>
          <p:cNvSpPr txBox="1"/>
          <p:nvPr/>
        </p:nvSpPr>
        <p:spPr>
          <a:xfrm>
            <a:off x="9862930" y="4018980"/>
            <a:ext cx="2024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/>
              <a:t>Loss / Optimiser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44D1414-6073-C7A5-4FF5-EDC97DCB08C7}"/>
              </a:ext>
            </a:extLst>
          </p:cNvPr>
          <p:cNvCxnSpPr>
            <a:cxnSpLocks/>
          </p:cNvCxnSpPr>
          <p:nvPr/>
        </p:nvCxnSpPr>
        <p:spPr>
          <a:xfrm>
            <a:off x="9213953" y="3963724"/>
            <a:ext cx="0" cy="228202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Google Shape;481;p24">
            <a:extLst>
              <a:ext uri="{FF2B5EF4-FFF2-40B4-BE49-F238E27FC236}">
                <a16:creationId xmlns:a16="http://schemas.microsoft.com/office/drawing/2014/main" id="{275FD669-3F27-E8CB-B34B-712DF664001E}"/>
              </a:ext>
            </a:extLst>
          </p:cNvPr>
          <p:cNvSpPr/>
          <p:nvPr/>
        </p:nvSpPr>
        <p:spPr>
          <a:xfrm>
            <a:off x="3694751" y="3486134"/>
            <a:ext cx="4802495" cy="365200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267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Architectural Overview</a:t>
            </a:r>
            <a:endParaRPr sz="2267">
              <a:solidFill>
                <a:srgbClr val="FFFFFF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23B4F65-AB8B-F532-99EC-F3F592F29769}"/>
              </a:ext>
            </a:extLst>
          </p:cNvPr>
          <p:cNvSpPr txBox="1"/>
          <p:nvPr/>
        </p:nvSpPr>
        <p:spPr>
          <a:xfrm>
            <a:off x="304800" y="4587240"/>
            <a:ext cx="226313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1400"/>
              <a:t>2 inner layers, with the final output layer mapping down into a yes/no churn that acts as our prediction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4B7C9F1-B033-5316-567D-C54095BA4E0F}"/>
              </a:ext>
            </a:extLst>
          </p:cNvPr>
          <p:cNvSpPr txBox="1"/>
          <p:nvPr/>
        </p:nvSpPr>
        <p:spPr>
          <a:xfrm>
            <a:off x="3399888" y="4587240"/>
            <a:ext cx="226313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1400"/>
              <a:t>Pass the network through </a:t>
            </a:r>
            <a:r>
              <a:rPr lang="en-SG" sz="1400" err="1"/>
              <a:t>LRelu</a:t>
            </a:r>
            <a:r>
              <a:rPr lang="en-SG" sz="1400"/>
              <a:t> as the activation function to inject non-linearity into the neural network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CAFFDC1-2262-4632-7A32-84925E4DD04E}"/>
              </a:ext>
            </a:extLst>
          </p:cNvPr>
          <p:cNvSpPr txBox="1"/>
          <p:nvPr/>
        </p:nvSpPr>
        <p:spPr>
          <a:xfrm>
            <a:off x="6524777" y="4587240"/>
            <a:ext cx="226313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1400"/>
              <a:t>To prevent overfitting as our dataset is relatively small, we added 2 regularisation techniques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4B2DD6E-7C39-6A2B-9688-68E438702230}"/>
              </a:ext>
            </a:extLst>
          </p:cNvPr>
          <p:cNvSpPr txBox="1"/>
          <p:nvPr/>
        </p:nvSpPr>
        <p:spPr>
          <a:xfrm>
            <a:off x="9641365" y="4587240"/>
            <a:ext cx="2263136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sz="1400"/>
              <a:t>Binary cross entropy is appropriate given our binary classification task, and Adam was used to backpropagate with the default learn rate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D7AB74-4C16-0250-D793-55AD89AAD0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86369" y="1086948"/>
            <a:ext cx="8053502" cy="2287230"/>
          </a:xfrm>
          <a:prstGeom prst="rect">
            <a:avLst/>
          </a:prstGeom>
        </p:spPr>
      </p:pic>
      <p:pic>
        <p:nvPicPr>
          <p:cNvPr id="42" name="Audio 41">
            <a:hlinkClick r:id="" action="ppaction://media"/>
            <a:extLst>
              <a:ext uri="{FF2B5EF4-FFF2-40B4-BE49-F238E27FC236}">
                <a16:creationId xmlns:a16="http://schemas.microsoft.com/office/drawing/2014/main" id="{799532A0-E3E3-5683-E65D-EABB567425C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005208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546"/>
    </mc:Choice>
    <mc:Fallback xmlns="">
      <p:transition spd="slow" advTm="265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2"/>
                </p:tgtEl>
              </p:cMediaNode>
            </p:audi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F94137D8-95F7-6523-1528-A1EE2BE56C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3421" y="4584575"/>
            <a:ext cx="2657846" cy="90500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13B4080-896B-5C81-66BE-8D984065E4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949" y="4584575"/>
            <a:ext cx="4172532" cy="20386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943A4B1-0C02-E520-F56F-DF4182CA82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1707" y="1768182"/>
            <a:ext cx="4124901" cy="204816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3809E0E-2C33-5291-EFAB-77D321C1FD5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01372" y="1757571"/>
            <a:ext cx="4163006" cy="208626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C3480C5-E011-228A-EA8D-D0FEFC6B9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/>
              <a:t>Results</a:t>
            </a:r>
          </a:p>
        </p:txBody>
      </p:sp>
      <p:sp>
        <p:nvSpPr>
          <p:cNvPr id="12" name="Google Shape;475;p24">
            <a:extLst>
              <a:ext uri="{FF2B5EF4-FFF2-40B4-BE49-F238E27FC236}">
                <a16:creationId xmlns:a16="http://schemas.microsoft.com/office/drawing/2014/main" id="{54E2F75E-205D-3531-3E52-5F04B0460DA5}"/>
              </a:ext>
            </a:extLst>
          </p:cNvPr>
          <p:cNvSpPr/>
          <p:nvPr/>
        </p:nvSpPr>
        <p:spPr>
          <a:xfrm>
            <a:off x="651600" y="4135861"/>
            <a:ext cx="2512800" cy="3652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SG" sz="16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Random Forest </a:t>
            </a:r>
          </a:p>
        </p:txBody>
      </p:sp>
      <p:sp>
        <p:nvSpPr>
          <p:cNvPr id="13" name="Google Shape;478;p24">
            <a:extLst>
              <a:ext uri="{FF2B5EF4-FFF2-40B4-BE49-F238E27FC236}">
                <a16:creationId xmlns:a16="http://schemas.microsoft.com/office/drawing/2014/main" id="{67FAD445-6CDF-EA35-626A-A622EDD9D7D7}"/>
              </a:ext>
            </a:extLst>
          </p:cNvPr>
          <p:cNvSpPr/>
          <p:nvPr/>
        </p:nvSpPr>
        <p:spPr>
          <a:xfrm>
            <a:off x="651600" y="1348146"/>
            <a:ext cx="2512800" cy="3652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SG" sz="16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K-Nearest Neighbours</a:t>
            </a:r>
          </a:p>
        </p:txBody>
      </p:sp>
      <p:sp>
        <p:nvSpPr>
          <p:cNvPr id="14" name="Google Shape;481;p24">
            <a:extLst>
              <a:ext uri="{FF2B5EF4-FFF2-40B4-BE49-F238E27FC236}">
                <a16:creationId xmlns:a16="http://schemas.microsoft.com/office/drawing/2014/main" id="{B1D37DE8-0867-6E1F-A250-93F16C573922}"/>
              </a:ext>
            </a:extLst>
          </p:cNvPr>
          <p:cNvSpPr/>
          <p:nvPr/>
        </p:nvSpPr>
        <p:spPr>
          <a:xfrm>
            <a:off x="6806063" y="4135861"/>
            <a:ext cx="2512800" cy="365200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SG" sz="16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Neural Network</a:t>
            </a:r>
          </a:p>
        </p:txBody>
      </p:sp>
      <p:sp>
        <p:nvSpPr>
          <p:cNvPr id="15" name="Google Shape;484;p24">
            <a:extLst>
              <a:ext uri="{FF2B5EF4-FFF2-40B4-BE49-F238E27FC236}">
                <a16:creationId xmlns:a16="http://schemas.microsoft.com/office/drawing/2014/main" id="{494402D7-47CA-CA15-FB31-01C412919942}"/>
              </a:ext>
            </a:extLst>
          </p:cNvPr>
          <p:cNvSpPr/>
          <p:nvPr/>
        </p:nvSpPr>
        <p:spPr>
          <a:xfrm>
            <a:off x="6806063" y="1348146"/>
            <a:ext cx="2512800" cy="3652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6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Support-Vector Machines</a:t>
            </a:r>
            <a:endParaRPr sz="1600">
              <a:solidFill>
                <a:srgbClr val="FFFFFF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7A12450-63F7-468F-AF56-771D1BA3F182}"/>
              </a:ext>
            </a:extLst>
          </p:cNvPr>
          <p:cNvSpPr/>
          <p:nvPr/>
        </p:nvSpPr>
        <p:spPr>
          <a:xfrm>
            <a:off x="761707" y="1772433"/>
            <a:ext cx="2512800" cy="1756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B7D4287-07F3-E7A0-E865-ED60331C0531}"/>
              </a:ext>
            </a:extLst>
          </p:cNvPr>
          <p:cNvSpPr/>
          <p:nvPr/>
        </p:nvSpPr>
        <p:spPr>
          <a:xfrm>
            <a:off x="6806063" y="1764481"/>
            <a:ext cx="2711648" cy="1895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CA99700-A59C-1E15-0C9D-DEBD6A840604}"/>
              </a:ext>
            </a:extLst>
          </p:cNvPr>
          <p:cNvSpPr/>
          <p:nvPr/>
        </p:nvSpPr>
        <p:spPr>
          <a:xfrm>
            <a:off x="644900" y="4624330"/>
            <a:ext cx="2512800" cy="1756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0C477CC-92E8-4C6C-56D1-7765E648C1B7}"/>
              </a:ext>
            </a:extLst>
          </p:cNvPr>
          <p:cNvSpPr/>
          <p:nvPr/>
        </p:nvSpPr>
        <p:spPr>
          <a:xfrm>
            <a:off x="6814014" y="4773491"/>
            <a:ext cx="2512800" cy="1756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68849D3-D982-8205-C2F8-7CC24D4B6372}"/>
              </a:ext>
            </a:extLst>
          </p:cNvPr>
          <p:cNvCxnSpPr/>
          <p:nvPr/>
        </p:nvCxnSpPr>
        <p:spPr>
          <a:xfrm>
            <a:off x="2945023" y="2687541"/>
            <a:ext cx="292768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34A26AC-0BB4-C22C-F8AA-8E55B00F62F5}"/>
              </a:ext>
            </a:extLst>
          </p:cNvPr>
          <p:cNvCxnSpPr/>
          <p:nvPr/>
        </p:nvCxnSpPr>
        <p:spPr>
          <a:xfrm>
            <a:off x="8988233" y="2695492"/>
            <a:ext cx="292768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AE6905D-350A-FB5E-DF66-BF8406BF3A53}"/>
              </a:ext>
            </a:extLst>
          </p:cNvPr>
          <p:cNvCxnSpPr/>
          <p:nvPr/>
        </p:nvCxnSpPr>
        <p:spPr>
          <a:xfrm>
            <a:off x="2824157" y="5529483"/>
            <a:ext cx="292768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130B526-1D24-8002-4970-2A0D61982071}"/>
              </a:ext>
            </a:extLst>
          </p:cNvPr>
          <p:cNvCxnSpPr>
            <a:cxnSpLocks/>
          </p:cNvCxnSpPr>
          <p:nvPr/>
        </p:nvCxnSpPr>
        <p:spPr>
          <a:xfrm>
            <a:off x="6814014" y="5085536"/>
            <a:ext cx="2288799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Audio 34">
            <a:hlinkClick r:id="" action="ppaction://media"/>
            <a:extLst>
              <a:ext uri="{FF2B5EF4-FFF2-40B4-BE49-F238E27FC236}">
                <a16:creationId xmlns:a16="http://schemas.microsoft.com/office/drawing/2014/main" id="{C6333053-C9E6-82D2-5049-E225D7D465D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rcRect l="-118750" t="-118750" r="-118750" b="-118750"/>
          <a:stretch>
            <a:fillRect/>
          </a:stretch>
        </p:blipFill>
        <p:spPr>
          <a:xfrm>
            <a:off x="10033254" y="4799966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257709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605"/>
    </mc:Choice>
    <mc:Fallback xmlns="">
      <p:transition spd="slow" advTm="116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5"/>
                </p:tgtEl>
              </p:cMediaNode>
            </p:audi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2DE867-1F0F-3C2E-B366-E57B2784AB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/>
              <a:t>Conclusion – Best Model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360747-8B6A-749E-7727-84F2D1B3FB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3740002"/>
            <a:ext cx="5618480" cy="2815668"/>
          </a:xfrm>
          <a:prstGeom prst="rect">
            <a:avLst/>
          </a:prstGeom>
        </p:spPr>
      </p:pic>
      <p:sp>
        <p:nvSpPr>
          <p:cNvPr id="17" name="Google Shape;399;p22">
            <a:extLst>
              <a:ext uri="{FF2B5EF4-FFF2-40B4-BE49-F238E27FC236}">
                <a16:creationId xmlns:a16="http://schemas.microsoft.com/office/drawing/2014/main" id="{85F1B593-84B2-3348-8EC5-65ED96B51783}"/>
              </a:ext>
            </a:extLst>
          </p:cNvPr>
          <p:cNvSpPr txBox="1"/>
          <p:nvPr/>
        </p:nvSpPr>
        <p:spPr>
          <a:xfrm>
            <a:off x="644900" y="3714452"/>
            <a:ext cx="3443888" cy="4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2267">
                <a:solidFill>
                  <a:schemeClr val="accent1"/>
                </a:solidFill>
                <a:latin typeface="Avenir Next LT Pro" panose="020B0504020202020204" pitchFamily="34" charset="77"/>
                <a:ea typeface="Fira Sans Extra Condensed Medium"/>
                <a:cs typeface="Fira Sans Extra Condensed Medium"/>
                <a:sym typeface="Fira Sans Extra Condensed Medium"/>
              </a:rPr>
              <a:t>Support Vector Machine</a:t>
            </a:r>
            <a:endParaRPr sz="2267">
              <a:solidFill>
                <a:schemeClr val="accent1"/>
              </a:solidFill>
              <a:latin typeface="Avenir Next LT Pro" panose="020B0504020202020204" pitchFamily="34" charset="77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9" name="Google Shape;400;p22">
            <a:extLst>
              <a:ext uri="{FF2B5EF4-FFF2-40B4-BE49-F238E27FC236}">
                <a16:creationId xmlns:a16="http://schemas.microsoft.com/office/drawing/2014/main" id="{9C465D06-C1C2-65FF-F45B-34B04774DF43}"/>
              </a:ext>
            </a:extLst>
          </p:cNvPr>
          <p:cNvSpPr txBox="1"/>
          <p:nvPr/>
        </p:nvSpPr>
        <p:spPr>
          <a:xfrm>
            <a:off x="644900" y="4324510"/>
            <a:ext cx="3443887" cy="11218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" sz="1600">
                <a:solidFill>
                  <a:srgbClr val="434343"/>
                </a:solidFill>
                <a:latin typeface="Avenir Next LT Pro" panose="020B0504020202020204" pitchFamily="34" charset="77"/>
                <a:ea typeface="Roboto"/>
                <a:cs typeface="Roboto"/>
                <a:sym typeface="Roboto"/>
              </a:rPr>
              <a:t>Highest Recall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sz="1600">
                <a:solidFill>
                  <a:srgbClr val="434343"/>
                </a:solidFill>
                <a:latin typeface="Avenir Next LT Pro" panose="020B0504020202020204" pitchFamily="34" charset="77"/>
                <a:ea typeface="Roboto"/>
                <a:cs typeface="Roboto"/>
                <a:sym typeface="Roboto"/>
              </a:rPr>
              <a:t>Comparable Accuracy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sz="1600">
                <a:solidFill>
                  <a:srgbClr val="434343"/>
                </a:solidFill>
                <a:latin typeface="Avenir Next LT Pro" panose="020B0504020202020204" pitchFamily="34" charset="77"/>
                <a:ea typeface="Roboto"/>
                <a:cs typeface="Roboto"/>
                <a:sym typeface="Roboto"/>
              </a:rPr>
              <a:t>Comparable AUC </a:t>
            </a:r>
          </a:p>
        </p:txBody>
      </p:sp>
      <p:pic>
        <p:nvPicPr>
          <p:cNvPr id="26" name="Audio 25">
            <a:hlinkClick r:id="" action="ppaction://media"/>
            <a:extLst>
              <a:ext uri="{FF2B5EF4-FFF2-40B4-BE49-F238E27FC236}">
                <a16:creationId xmlns:a16="http://schemas.microsoft.com/office/drawing/2014/main" id="{10019C71-A2A0-B51C-04AE-DCFD4555937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  <p:sp>
        <p:nvSpPr>
          <p:cNvPr id="29" name="Google Shape;399;p22">
            <a:extLst>
              <a:ext uri="{FF2B5EF4-FFF2-40B4-BE49-F238E27FC236}">
                <a16:creationId xmlns:a16="http://schemas.microsoft.com/office/drawing/2014/main" id="{E795E223-654E-3897-3456-790C6E384A34}"/>
              </a:ext>
            </a:extLst>
          </p:cNvPr>
          <p:cNvSpPr txBox="1"/>
          <p:nvPr/>
        </p:nvSpPr>
        <p:spPr>
          <a:xfrm>
            <a:off x="644900" y="1571327"/>
            <a:ext cx="3443888" cy="4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2267">
                <a:solidFill>
                  <a:schemeClr val="accent1"/>
                </a:solidFill>
                <a:latin typeface="Avenir Next LT Pro" panose="020B0504020202020204" pitchFamily="34" charset="77"/>
                <a:ea typeface="Fira Sans Extra Condensed Medium"/>
                <a:cs typeface="Fira Sans Extra Condensed Medium"/>
                <a:sym typeface="Fira Sans Extra Condensed Medium"/>
              </a:rPr>
              <a:t>Context</a:t>
            </a:r>
            <a:endParaRPr sz="2267">
              <a:solidFill>
                <a:schemeClr val="accent1"/>
              </a:solidFill>
              <a:latin typeface="Avenir Next LT Pro" panose="020B0504020202020204" pitchFamily="34" charset="77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30" name="Google Shape;400;p22">
            <a:extLst>
              <a:ext uri="{FF2B5EF4-FFF2-40B4-BE49-F238E27FC236}">
                <a16:creationId xmlns:a16="http://schemas.microsoft.com/office/drawing/2014/main" id="{2113D547-453E-D2AD-484D-0360888AC846}"/>
              </a:ext>
            </a:extLst>
          </p:cNvPr>
          <p:cNvSpPr txBox="1"/>
          <p:nvPr/>
        </p:nvSpPr>
        <p:spPr>
          <a:xfrm>
            <a:off x="644900" y="2060127"/>
            <a:ext cx="4974850" cy="11218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" sz="1600">
                <a:solidFill>
                  <a:srgbClr val="434343"/>
                </a:solidFill>
                <a:latin typeface="Avenir Next LT Pro" panose="020B0504020202020204" pitchFamily="34" charset="77"/>
                <a:ea typeface="Roboto"/>
                <a:cs typeface="Roboto"/>
                <a:sym typeface="Roboto"/>
              </a:rPr>
              <a:t>Avoid churn, thus prioritising models that better identify positive cases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sz="1600">
                <a:solidFill>
                  <a:srgbClr val="434343"/>
                </a:solidFill>
                <a:latin typeface="Avenir Next LT Pro" panose="020B0504020202020204" pitchFamily="34" charset="77"/>
                <a:ea typeface="Roboto"/>
                <a:cs typeface="Roboto"/>
                <a:sym typeface="Roboto"/>
              </a:rPr>
              <a:t>Prefer false positives over false negatives</a:t>
            </a:r>
          </a:p>
        </p:txBody>
      </p:sp>
    </p:spTree>
    <p:extLst>
      <p:ext uri="{BB962C8B-B14F-4D97-AF65-F5344CB8AC3E}">
        <p14:creationId xmlns:p14="http://schemas.microsoft.com/office/powerpoint/2010/main" val="2161586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0947"/>
    </mc:Choice>
    <mc:Fallback xmlns="">
      <p:transition spd="slow" advTm="709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6"/>
                </p:tgtEl>
              </p:cMediaNode>
            </p:audi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3A039-7EA2-ABE2-3266-E8F153FCDF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/>
              <a:t>Outcomes</a:t>
            </a:r>
          </a:p>
        </p:txBody>
      </p:sp>
      <p:sp>
        <p:nvSpPr>
          <p:cNvPr id="5" name="Google Shape;399;p22">
            <a:extLst>
              <a:ext uri="{FF2B5EF4-FFF2-40B4-BE49-F238E27FC236}">
                <a16:creationId xmlns:a16="http://schemas.microsoft.com/office/drawing/2014/main" id="{C4CE67A3-4A96-4B93-2493-7C94638A1340}"/>
              </a:ext>
            </a:extLst>
          </p:cNvPr>
          <p:cNvSpPr txBox="1"/>
          <p:nvPr/>
        </p:nvSpPr>
        <p:spPr>
          <a:xfrm>
            <a:off x="769047" y="1499459"/>
            <a:ext cx="9701948" cy="4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2267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ML models</a:t>
            </a:r>
            <a:endParaRPr sz="2267">
              <a:solidFill>
                <a:schemeClr val="accent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7" name="Google Shape;400;p22">
            <a:extLst>
              <a:ext uri="{FF2B5EF4-FFF2-40B4-BE49-F238E27FC236}">
                <a16:creationId xmlns:a16="http://schemas.microsoft.com/office/drawing/2014/main" id="{BEBF6C94-5466-32F7-0196-BE10BDA2DF75}"/>
              </a:ext>
            </a:extLst>
          </p:cNvPr>
          <p:cNvSpPr txBox="1"/>
          <p:nvPr/>
        </p:nvSpPr>
        <p:spPr>
          <a:xfrm>
            <a:off x="769047" y="1988259"/>
            <a:ext cx="10357266" cy="833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" sz="1600">
                <a:solidFill>
                  <a:srgbClr val="434343"/>
                </a:solidFill>
                <a:ea typeface="Roboto"/>
                <a:cs typeface="Roboto"/>
                <a:sym typeface="Roboto"/>
              </a:rPr>
              <a:t>Can be used to predict churn based on these attributes highly accurately, with models achieving ~75%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sz="1600">
                <a:solidFill>
                  <a:srgbClr val="434343"/>
                </a:solidFill>
                <a:ea typeface="Roboto"/>
                <a:cs typeface="Roboto"/>
                <a:sym typeface="Roboto"/>
              </a:rPr>
              <a:t>Learnt how to use different models and the</a:t>
            </a:r>
            <a:r>
              <a:rPr lang="en-SG" sz="1600" err="1">
                <a:solidFill>
                  <a:srgbClr val="434343"/>
                </a:solidFill>
                <a:ea typeface="Roboto"/>
                <a:cs typeface="Roboto"/>
                <a:sym typeface="Roboto"/>
              </a:rPr>
              <a:t>ir</a:t>
            </a:r>
            <a:r>
              <a:rPr lang="en-SG" sz="1600">
                <a:solidFill>
                  <a:srgbClr val="434343"/>
                </a:solidFill>
                <a:ea typeface="Roboto"/>
                <a:cs typeface="Roboto"/>
                <a:sym typeface="Roboto"/>
              </a:rPr>
              <a:t> </a:t>
            </a:r>
            <a:r>
              <a:rPr lang="en" sz="1600">
                <a:solidFill>
                  <a:srgbClr val="434343"/>
                </a:solidFill>
                <a:ea typeface="Roboto"/>
                <a:cs typeface="Roboto"/>
                <a:sym typeface="Roboto"/>
              </a:rPr>
              <a:t>strengths and weaknesses</a:t>
            </a:r>
          </a:p>
        </p:txBody>
      </p:sp>
      <p:sp>
        <p:nvSpPr>
          <p:cNvPr id="10" name="Google Shape;389;p22">
            <a:extLst>
              <a:ext uri="{FF2B5EF4-FFF2-40B4-BE49-F238E27FC236}">
                <a16:creationId xmlns:a16="http://schemas.microsoft.com/office/drawing/2014/main" id="{14F7919C-6106-51A8-856B-F5A89228D328}"/>
              </a:ext>
            </a:extLst>
          </p:cNvPr>
          <p:cNvSpPr txBox="1"/>
          <p:nvPr/>
        </p:nvSpPr>
        <p:spPr>
          <a:xfrm>
            <a:off x="6912223" y="2940200"/>
            <a:ext cx="3623311" cy="4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sz="2267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Considerations</a:t>
            </a:r>
            <a:endParaRPr sz="2267">
              <a:solidFill>
                <a:schemeClr val="accent2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1" name="Google Shape;390;p22">
            <a:extLst>
              <a:ext uri="{FF2B5EF4-FFF2-40B4-BE49-F238E27FC236}">
                <a16:creationId xmlns:a16="http://schemas.microsoft.com/office/drawing/2014/main" id="{A60E1BEF-5D05-15F0-F309-DF6B1DBB1675}"/>
              </a:ext>
            </a:extLst>
          </p:cNvPr>
          <p:cNvSpPr txBox="1"/>
          <p:nvPr/>
        </p:nvSpPr>
        <p:spPr>
          <a:xfrm>
            <a:off x="6444848" y="4806659"/>
            <a:ext cx="4558061" cy="13326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>
                <a:solidFill>
                  <a:srgbClr val="434343"/>
                </a:solidFill>
                <a:ea typeface="Roboto"/>
                <a:cs typeface="Roboto"/>
                <a:sym typeface="Roboto"/>
              </a:rPr>
              <a:t>Improve tech support </a:t>
            </a:r>
            <a:r>
              <a:rPr lang="en-US" sz="1400">
                <a:solidFill>
                  <a:srgbClr val="434343"/>
                </a:solidFill>
                <a:ea typeface="Roboto"/>
                <a:cs typeface="Roboto"/>
                <a:sym typeface="Roboto"/>
              </a:rPr>
              <a:t>they offer, in order not to lose to their competitors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>
                <a:solidFill>
                  <a:srgbClr val="434343"/>
                </a:solidFill>
                <a:ea typeface="Roboto"/>
                <a:cs typeface="Roboto"/>
                <a:sym typeface="Roboto"/>
              </a:rPr>
              <a:t>Research into potential reasons why </a:t>
            </a:r>
            <a:r>
              <a:rPr lang="en-US" sz="1400" b="1">
                <a:solidFill>
                  <a:srgbClr val="434343"/>
                </a:solidFill>
                <a:ea typeface="Roboto"/>
                <a:cs typeface="Roboto"/>
                <a:sym typeface="Roboto"/>
              </a:rPr>
              <a:t>customers with fiber optic</a:t>
            </a:r>
            <a:r>
              <a:rPr lang="en-US" sz="1400">
                <a:solidFill>
                  <a:srgbClr val="434343"/>
                </a:solidFill>
                <a:ea typeface="Roboto"/>
                <a:cs typeface="Roboto"/>
                <a:sym typeface="Roboto"/>
              </a:rPr>
              <a:t> are more likely to churn (</a:t>
            </a:r>
            <a:r>
              <a:rPr lang="en-US" sz="1400" err="1">
                <a:solidFill>
                  <a:srgbClr val="434343"/>
                </a:solidFill>
                <a:ea typeface="Roboto"/>
                <a:cs typeface="Roboto"/>
                <a:sym typeface="Roboto"/>
              </a:rPr>
              <a:t>eg.</a:t>
            </a:r>
            <a:r>
              <a:rPr lang="en-US" sz="1400">
                <a:solidFill>
                  <a:srgbClr val="434343"/>
                </a:solidFill>
                <a:ea typeface="Roboto"/>
                <a:cs typeface="Roboto"/>
                <a:sym typeface="Roboto"/>
              </a:rPr>
              <a:t> due to price, poor performance)</a:t>
            </a:r>
          </a:p>
        </p:txBody>
      </p:sp>
      <p:sp>
        <p:nvSpPr>
          <p:cNvPr id="12" name="Google Shape;399;p22">
            <a:extLst>
              <a:ext uri="{FF2B5EF4-FFF2-40B4-BE49-F238E27FC236}">
                <a16:creationId xmlns:a16="http://schemas.microsoft.com/office/drawing/2014/main" id="{B54672E7-3C07-54AA-B995-E2BD313E7363}"/>
              </a:ext>
            </a:extLst>
          </p:cNvPr>
          <p:cNvSpPr txBox="1"/>
          <p:nvPr/>
        </p:nvSpPr>
        <p:spPr>
          <a:xfrm>
            <a:off x="644900" y="2940200"/>
            <a:ext cx="4477323" cy="4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267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Trends noticed</a:t>
            </a:r>
            <a:endParaRPr sz="2267">
              <a:solidFill>
                <a:schemeClr val="accent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3" name="Google Shape;400;p22">
            <a:extLst>
              <a:ext uri="{FF2B5EF4-FFF2-40B4-BE49-F238E27FC236}">
                <a16:creationId xmlns:a16="http://schemas.microsoft.com/office/drawing/2014/main" id="{2655161C-9D1E-54CE-036C-CAD7D143B4E0}"/>
              </a:ext>
            </a:extLst>
          </p:cNvPr>
          <p:cNvSpPr txBox="1"/>
          <p:nvPr/>
        </p:nvSpPr>
        <p:spPr>
          <a:xfrm>
            <a:off x="644900" y="3527168"/>
            <a:ext cx="4477322" cy="10713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" sz="1400" b="1">
                <a:solidFill>
                  <a:srgbClr val="434343"/>
                </a:solidFill>
                <a:ea typeface="Roboto"/>
                <a:cs typeface="Roboto"/>
                <a:sym typeface="Roboto"/>
              </a:rPr>
              <a:t>Newer customers </a:t>
            </a:r>
            <a:r>
              <a:rPr lang="en" sz="1400">
                <a:solidFill>
                  <a:srgbClr val="434343"/>
                </a:solidFill>
                <a:ea typeface="Roboto"/>
                <a:cs typeface="Roboto"/>
                <a:sym typeface="Roboto"/>
              </a:rPr>
              <a:t>were more likely to churn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sz="1400">
                <a:solidFill>
                  <a:srgbClr val="434343"/>
                </a:solidFill>
                <a:ea typeface="Roboto"/>
                <a:cs typeface="Roboto"/>
                <a:sym typeface="Roboto"/>
              </a:rPr>
              <a:t>Customers with </a:t>
            </a:r>
            <a:r>
              <a:rPr lang="en" sz="1400" b="1">
                <a:solidFill>
                  <a:srgbClr val="434343"/>
                </a:solidFill>
                <a:ea typeface="Roboto"/>
                <a:cs typeface="Roboto"/>
                <a:sym typeface="Roboto"/>
              </a:rPr>
              <a:t>month-to-month contracts </a:t>
            </a:r>
            <a:r>
              <a:rPr lang="en" sz="1400">
                <a:solidFill>
                  <a:srgbClr val="434343"/>
                </a:solidFill>
                <a:ea typeface="Roboto"/>
                <a:cs typeface="Roboto"/>
                <a:sym typeface="Roboto"/>
              </a:rPr>
              <a:t>were more likely to churn com</a:t>
            </a:r>
            <a:r>
              <a:rPr lang="en-SG" sz="1400">
                <a:solidFill>
                  <a:srgbClr val="434343"/>
                </a:solidFill>
                <a:ea typeface="Roboto"/>
                <a:cs typeface="Roboto"/>
                <a:sym typeface="Roboto"/>
              </a:rPr>
              <a:t>pa</a:t>
            </a:r>
            <a:r>
              <a:rPr lang="en" sz="1400">
                <a:solidFill>
                  <a:srgbClr val="434343"/>
                </a:solidFill>
                <a:ea typeface="Roboto"/>
                <a:cs typeface="Roboto"/>
                <a:sym typeface="Roboto"/>
              </a:rPr>
              <a:t>red to longer contracts</a:t>
            </a:r>
          </a:p>
        </p:txBody>
      </p:sp>
      <p:sp>
        <p:nvSpPr>
          <p:cNvPr id="14" name="Google Shape;400;p22">
            <a:extLst>
              <a:ext uri="{FF2B5EF4-FFF2-40B4-BE49-F238E27FC236}">
                <a16:creationId xmlns:a16="http://schemas.microsoft.com/office/drawing/2014/main" id="{35A1D50D-D4D8-45FA-A8BF-E621E1042C22}"/>
              </a:ext>
            </a:extLst>
          </p:cNvPr>
          <p:cNvSpPr txBox="1"/>
          <p:nvPr/>
        </p:nvSpPr>
        <p:spPr>
          <a:xfrm>
            <a:off x="644900" y="4937337"/>
            <a:ext cx="4477322" cy="1071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" sz="1400">
                <a:solidFill>
                  <a:srgbClr val="434343"/>
                </a:solidFill>
                <a:ea typeface="Roboto"/>
                <a:cs typeface="Roboto"/>
                <a:sym typeface="Roboto"/>
              </a:rPr>
              <a:t>Customers with </a:t>
            </a:r>
            <a:r>
              <a:rPr lang="en" sz="1400" b="1">
                <a:solidFill>
                  <a:srgbClr val="434343"/>
                </a:solidFill>
                <a:ea typeface="Roboto"/>
                <a:cs typeface="Roboto"/>
                <a:sym typeface="Roboto"/>
              </a:rPr>
              <a:t>no tech support </a:t>
            </a:r>
            <a:r>
              <a:rPr lang="en" sz="1400">
                <a:solidFill>
                  <a:srgbClr val="434343"/>
                </a:solidFill>
                <a:ea typeface="Roboto"/>
                <a:cs typeface="Roboto"/>
                <a:sym typeface="Roboto"/>
              </a:rPr>
              <a:t>were more likely to churn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sz="1400">
                <a:solidFill>
                  <a:srgbClr val="434343"/>
                </a:solidFill>
                <a:ea typeface="Roboto"/>
                <a:cs typeface="Roboto"/>
                <a:sym typeface="Roboto"/>
              </a:rPr>
              <a:t>Customers with </a:t>
            </a:r>
            <a:r>
              <a:rPr lang="en" sz="1400" b="1">
                <a:solidFill>
                  <a:srgbClr val="434343"/>
                </a:solidFill>
                <a:ea typeface="Roboto"/>
                <a:cs typeface="Roboto"/>
                <a:sym typeface="Roboto"/>
              </a:rPr>
              <a:t>fiber optic internet service </a:t>
            </a:r>
            <a:r>
              <a:rPr lang="en" sz="1400">
                <a:solidFill>
                  <a:srgbClr val="434343"/>
                </a:solidFill>
                <a:ea typeface="Roboto"/>
                <a:cs typeface="Roboto"/>
                <a:sym typeface="Roboto"/>
              </a:rPr>
              <a:t>were more likely to churn than DSL or people with no internet services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17BABB7-A3E4-5CFC-1A70-22FF5C33C6CB}"/>
              </a:ext>
            </a:extLst>
          </p:cNvPr>
          <p:cNvSpPr txBox="1"/>
          <p:nvPr/>
        </p:nvSpPr>
        <p:spPr>
          <a:xfrm>
            <a:off x="6569322" y="3693491"/>
            <a:ext cx="4309112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>
                <a:solidFill>
                  <a:srgbClr val="434343"/>
                </a:solidFill>
                <a:ea typeface="Roboto"/>
                <a:cs typeface="Roboto"/>
                <a:sym typeface="Roboto"/>
              </a:rPr>
              <a:t>Consider </a:t>
            </a:r>
            <a:r>
              <a:rPr lang="en-US" sz="1400" b="1">
                <a:solidFill>
                  <a:srgbClr val="434343"/>
                </a:solidFill>
                <a:ea typeface="Roboto"/>
                <a:cs typeface="Roboto"/>
                <a:sym typeface="Roboto"/>
              </a:rPr>
              <a:t>long-term incentives </a:t>
            </a:r>
            <a:r>
              <a:rPr lang="en-US" sz="1400">
                <a:solidFill>
                  <a:srgbClr val="434343"/>
                </a:solidFill>
                <a:ea typeface="Roboto"/>
                <a:cs typeface="Roboto"/>
                <a:sym typeface="Roboto"/>
              </a:rPr>
              <a:t>to convince customers to stay or </a:t>
            </a:r>
            <a:r>
              <a:rPr lang="en-US" sz="1400" err="1">
                <a:solidFill>
                  <a:srgbClr val="434343"/>
                </a:solidFill>
                <a:ea typeface="Roboto"/>
                <a:cs typeface="Roboto"/>
                <a:sym typeface="Roboto"/>
              </a:rPr>
              <a:t>emphasise</a:t>
            </a:r>
            <a:r>
              <a:rPr lang="en-US" sz="1400">
                <a:solidFill>
                  <a:srgbClr val="434343"/>
                </a:solidFill>
                <a:ea typeface="Roboto"/>
                <a:cs typeface="Roboto"/>
                <a:sym typeface="Roboto"/>
              </a:rPr>
              <a:t> marketing their longer term contracts</a:t>
            </a:r>
          </a:p>
        </p:txBody>
      </p:sp>
      <p:sp>
        <p:nvSpPr>
          <p:cNvPr id="16" name="Google Shape;1571;p45">
            <a:extLst>
              <a:ext uri="{FF2B5EF4-FFF2-40B4-BE49-F238E27FC236}">
                <a16:creationId xmlns:a16="http://schemas.microsoft.com/office/drawing/2014/main" id="{3E03F552-B13B-956B-DCEA-5B331748F371}"/>
              </a:ext>
            </a:extLst>
          </p:cNvPr>
          <p:cNvSpPr/>
          <p:nvPr/>
        </p:nvSpPr>
        <p:spPr>
          <a:xfrm rot="5400000">
            <a:off x="5388486" y="3826681"/>
            <a:ext cx="756523" cy="472285"/>
          </a:xfrm>
          <a:prstGeom prst="triangle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7" name="Google Shape;1571;p45">
            <a:extLst>
              <a:ext uri="{FF2B5EF4-FFF2-40B4-BE49-F238E27FC236}">
                <a16:creationId xmlns:a16="http://schemas.microsoft.com/office/drawing/2014/main" id="{73B37E0E-B5E3-1C08-BC40-B407271EBCDD}"/>
              </a:ext>
            </a:extLst>
          </p:cNvPr>
          <p:cNvSpPr/>
          <p:nvPr/>
        </p:nvSpPr>
        <p:spPr>
          <a:xfrm rot="5400000">
            <a:off x="5388486" y="5236851"/>
            <a:ext cx="756523" cy="472285"/>
          </a:xfrm>
          <a:prstGeom prst="triangle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4" name="outcomes" descr="outcomes">
            <a:hlinkClick r:id="" action="ppaction://media"/>
            <a:extLst>
              <a:ext uri="{FF2B5EF4-FFF2-40B4-BE49-F238E27FC236}">
                <a16:creationId xmlns:a16="http://schemas.microsoft.com/office/drawing/2014/main" id="{07F2B68F-EA69-F004-3A1F-8B5BB01A108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632067" y="5732927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408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2576"/>
    </mc:Choice>
    <mc:Fallback xmlns="">
      <p:transition spd="slow" advTm="525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57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CC1C78-8C54-1EE4-9F68-416C76549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/>
              <a:t>Data driven insights </a:t>
            </a:r>
          </a:p>
        </p:txBody>
      </p:sp>
      <p:sp>
        <p:nvSpPr>
          <p:cNvPr id="5" name="Google Shape;389;p22">
            <a:extLst>
              <a:ext uri="{FF2B5EF4-FFF2-40B4-BE49-F238E27FC236}">
                <a16:creationId xmlns:a16="http://schemas.microsoft.com/office/drawing/2014/main" id="{10B50125-F9D7-826C-D4FF-3B93D8F288F1}"/>
              </a:ext>
            </a:extLst>
          </p:cNvPr>
          <p:cNvSpPr txBox="1"/>
          <p:nvPr/>
        </p:nvSpPr>
        <p:spPr>
          <a:xfrm>
            <a:off x="7005333" y="1458140"/>
            <a:ext cx="3623311" cy="4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-US" sz="2267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Considerations</a:t>
            </a:r>
            <a:endParaRPr sz="2267">
              <a:solidFill>
                <a:schemeClr val="accent2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" name="Google Shape;390;p22">
            <a:extLst>
              <a:ext uri="{FF2B5EF4-FFF2-40B4-BE49-F238E27FC236}">
                <a16:creationId xmlns:a16="http://schemas.microsoft.com/office/drawing/2014/main" id="{A35D9557-2E72-0A0D-5CD8-BB1B426B3A52}"/>
              </a:ext>
            </a:extLst>
          </p:cNvPr>
          <p:cNvSpPr txBox="1"/>
          <p:nvPr/>
        </p:nvSpPr>
        <p:spPr>
          <a:xfrm>
            <a:off x="6537958" y="4432990"/>
            <a:ext cx="4558061" cy="1557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Improve tech support </a:t>
            </a:r>
            <a:r>
              <a:rPr lang="en-US" sz="16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they offer, in order not to lose to their competitors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Find out why </a:t>
            </a:r>
            <a:r>
              <a:rPr lang="en-US" sz="1600" b="1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customers with fiber optic</a:t>
            </a:r>
            <a:r>
              <a:rPr lang="en-US" sz="16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 are more likely to churn, could be due to price or the fact that their fiber optic services are not delivering the expected performance </a:t>
            </a:r>
            <a:endParaRPr sz="16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" name="Google Shape;399;p22">
            <a:extLst>
              <a:ext uri="{FF2B5EF4-FFF2-40B4-BE49-F238E27FC236}">
                <a16:creationId xmlns:a16="http://schemas.microsoft.com/office/drawing/2014/main" id="{B9393CD6-D5B9-40B0-1719-710EF379DF70}"/>
              </a:ext>
            </a:extLst>
          </p:cNvPr>
          <p:cNvSpPr txBox="1"/>
          <p:nvPr/>
        </p:nvSpPr>
        <p:spPr>
          <a:xfrm>
            <a:off x="706974" y="1458140"/>
            <a:ext cx="4477323" cy="4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267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Trends noticed</a:t>
            </a:r>
            <a:endParaRPr sz="2267">
              <a:solidFill>
                <a:schemeClr val="accent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9" name="Google Shape;400;p22">
            <a:extLst>
              <a:ext uri="{FF2B5EF4-FFF2-40B4-BE49-F238E27FC236}">
                <a16:creationId xmlns:a16="http://schemas.microsoft.com/office/drawing/2014/main" id="{8B91680B-4A5A-5DB3-A212-02F1692DD385}"/>
              </a:ext>
            </a:extLst>
          </p:cNvPr>
          <p:cNvSpPr txBox="1"/>
          <p:nvPr/>
        </p:nvSpPr>
        <p:spPr>
          <a:xfrm>
            <a:off x="706974" y="2147781"/>
            <a:ext cx="4477322" cy="1726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" sz="16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Newer customers were more likely to churn</a:t>
            </a:r>
          </a:p>
          <a:p>
            <a:endParaRPr lang="en" sz="16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sz="16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Customers with month-to-month contracts were more likely to churn com</a:t>
            </a:r>
            <a:r>
              <a:rPr lang="en-SG" sz="16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pa</a:t>
            </a:r>
            <a:r>
              <a:rPr lang="en" sz="16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red to longer contracts of 1 year and 2 years</a:t>
            </a:r>
          </a:p>
        </p:txBody>
      </p:sp>
      <p:sp>
        <p:nvSpPr>
          <p:cNvPr id="10" name="Google Shape;400;p22">
            <a:extLst>
              <a:ext uri="{FF2B5EF4-FFF2-40B4-BE49-F238E27FC236}">
                <a16:creationId xmlns:a16="http://schemas.microsoft.com/office/drawing/2014/main" id="{B53F94BD-BDB2-458F-64D4-D60E8E10E2EB}"/>
              </a:ext>
            </a:extLst>
          </p:cNvPr>
          <p:cNvSpPr txBox="1"/>
          <p:nvPr/>
        </p:nvSpPr>
        <p:spPr>
          <a:xfrm>
            <a:off x="706974" y="4277039"/>
            <a:ext cx="4477322" cy="18692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lang="en" sz="16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sz="16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People with no tech support were more likely to churn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" sz="16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sz="16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People with fiber optic internet service were more likely to churn than DSL or people with no internet services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7A4C86B-955B-4673-22A5-B3AE0D1945B6}"/>
              </a:ext>
            </a:extLst>
          </p:cNvPr>
          <p:cNvSpPr txBox="1"/>
          <p:nvPr/>
        </p:nvSpPr>
        <p:spPr>
          <a:xfrm>
            <a:off x="6662432" y="2595778"/>
            <a:ext cx="430911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Consider </a:t>
            </a:r>
            <a:r>
              <a:rPr lang="en-US" sz="1600" b="1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long-term incentives </a:t>
            </a:r>
            <a:r>
              <a:rPr lang="en-US" sz="16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to convince customers to stay or </a:t>
            </a:r>
            <a:r>
              <a:rPr lang="en-US" sz="1600" err="1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emphasise</a:t>
            </a:r>
            <a:r>
              <a:rPr lang="en-US" sz="16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 marketing their longer term contracts</a:t>
            </a:r>
          </a:p>
        </p:txBody>
      </p:sp>
      <p:sp>
        <p:nvSpPr>
          <p:cNvPr id="15" name="Google Shape;1571;p45">
            <a:extLst>
              <a:ext uri="{FF2B5EF4-FFF2-40B4-BE49-F238E27FC236}">
                <a16:creationId xmlns:a16="http://schemas.microsoft.com/office/drawing/2014/main" id="{54E8416A-68C2-5453-25F6-8639231FC699}"/>
              </a:ext>
            </a:extLst>
          </p:cNvPr>
          <p:cNvSpPr/>
          <p:nvPr/>
        </p:nvSpPr>
        <p:spPr>
          <a:xfrm rot="5400000">
            <a:off x="5481596" y="2775133"/>
            <a:ext cx="756523" cy="472285"/>
          </a:xfrm>
          <a:prstGeom prst="triangle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6" name="Google Shape;1571;p45">
            <a:extLst>
              <a:ext uri="{FF2B5EF4-FFF2-40B4-BE49-F238E27FC236}">
                <a16:creationId xmlns:a16="http://schemas.microsoft.com/office/drawing/2014/main" id="{247A685C-AD83-37F2-89A9-313AE6987876}"/>
              </a:ext>
            </a:extLst>
          </p:cNvPr>
          <p:cNvSpPr/>
          <p:nvPr/>
        </p:nvSpPr>
        <p:spPr>
          <a:xfrm rot="5400000">
            <a:off x="5481596" y="4975526"/>
            <a:ext cx="756523" cy="472285"/>
          </a:xfrm>
          <a:prstGeom prst="triangle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</p:spTree>
    <p:extLst>
      <p:ext uri="{BB962C8B-B14F-4D97-AF65-F5344CB8AC3E}">
        <p14:creationId xmlns:p14="http://schemas.microsoft.com/office/powerpoint/2010/main" val="8694323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88;p32">
            <a:extLst>
              <a:ext uri="{FF2B5EF4-FFF2-40B4-BE49-F238E27FC236}">
                <a16:creationId xmlns:a16="http://schemas.microsoft.com/office/drawing/2014/main" id="{AEDC3CE9-E686-02D5-FA32-DBFACE843E98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691469" y="2822030"/>
            <a:ext cx="4809063" cy="1213941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" b="1">
                <a:solidFill>
                  <a:schemeClr val="accent6"/>
                </a:solidFill>
              </a:rPr>
              <a:t>Predict which customers will churn or not churn.</a:t>
            </a:r>
            <a:endParaRPr b="1">
              <a:solidFill>
                <a:schemeClr val="accent6"/>
              </a:solidFill>
            </a:endParaRPr>
          </a:p>
        </p:txBody>
      </p:sp>
      <p:pic>
        <p:nvPicPr>
          <p:cNvPr id="23" name="Audio 22">
            <a:extLst>
              <a:ext uri="{FF2B5EF4-FFF2-40B4-BE49-F238E27FC236}">
                <a16:creationId xmlns:a16="http://schemas.microsoft.com/office/drawing/2014/main" id="{65A2DD5A-E902-E976-2BEB-F0D21E4B4C0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290"/>
    </mc:Choice>
    <mc:Fallback xmlns="">
      <p:transition spd="slow" advTm="52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32"/>
          <p:cNvSpPr txBox="1">
            <a:spLocks noGrp="1"/>
          </p:cNvSpPr>
          <p:nvPr>
            <p:ph type="ctrTitle"/>
          </p:nvPr>
        </p:nvSpPr>
        <p:spPr>
          <a:xfrm>
            <a:off x="4347999" y="2630830"/>
            <a:ext cx="3496000" cy="111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" b="1">
                <a:solidFill>
                  <a:schemeClr val="accent6"/>
                </a:solidFill>
              </a:rPr>
              <a:t>DATASET</a:t>
            </a:r>
            <a:endParaRPr b="1">
              <a:solidFill>
                <a:schemeClr val="accent6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3FDFA6-9FCF-46A6-32F9-51B6302487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26729" y="3747230"/>
            <a:ext cx="7338541" cy="446398"/>
          </a:xfrm>
        </p:spPr>
        <p:txBody>
          <a:bodyPr/>
          <a:lstStyle/>
          <a:p>
            <a:r>
              <a:rPr lang="en-US">
                <a:latin typeface="+mn-lt"/>
              </a:rPr>
              <a:t>https://</a:t>
            </a:r>
            <a:r>
              <a:rPr lang="en-US" err="1">
                <a:latin typeface="+mn-lt"/>
              </a:rPr>
              <a:t>www.kaggle.com</a:t>
            </a:r>
            <a:r>
              <a:rPr lang="en-US">
                <a:latin typeface="+mn-lt"/>
              </a:rPr>
              <a:t>/datasets/</a:t>
            </a:r>
            <a:r>
              <a:rPr lang="en-US" err="1">
                <a:latin typeface="+mn-lt"/>
              </a:rPr>
              <a:t>blastchar</a:t>
            </a:r>
            <a:r>
              <a:rPr lang="en-US">
                <a:latin typeface="+mn-lt"/>
              </a:rPr>
              <a:t>/telco-customer-churn</a:t>
            </a:r>
          </a:p>
        </p:txBody>
      </p:sp>
      <p:pic>
        <p:nvPicPr>
          <p:cNvPr id="29" name="Audio 28">
            <a:extLst>
              <a:ext uri="{FF2B5EF4-FFF2-40B4-BE49-F238E27FC236}">
                <a16:creationId xmlns:a16="http://schemas.microsoft.com/office/drawing/2014/main" id="{084EED66-C127-1EDE-9D9B-732EB7E5E26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696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49"/>
    </mc:Choice>
    <mc:Fallback xmlns="">
      <p:transition spd="slow" advTm="65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9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28"/>
          <p:cNvSpPr txBox="1">
            <a:spLocks noGrp="1"/>
          </p:cNvSpPr>
          <p:nvPr>
            <p:ph type="body" idx="1"/>
          </p:nvPr>
        </p:nvSpPr>
        <p:spPr>
          <a:xfrm>
            <a:off x="644900" y="2052742"/>
            <a:ext cx="6173911" cy="3220036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algn="l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SG" sz="2000" b="1" i="0">
                <a:solidFill>
                  <a:schemeClr val="accent6"/>
                </a:solidFill>
                <a:effectLst/>
                <a:latin typeface="+mn-lt"/>
              </a:rPr>
              <a:t>Churn: </a:t>
            </a:r>
            <a:r>
              <a:rPr lang="en-SG" sz="2000" b="0" i="0">
                <a:solidFill>
                  <a:schemeClr val="accent6"/>
                </a:solidFill>
                <a:effectLst/>
                <a:latin typeface="+mn-lt"/>
              </a:rPr>
              <a:t>Whether customer left within the last month</a:t>
            </a:r>
          </a:p>
          <a:p>
            <a:pPr algn="l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SG" sz="2000" b="1">
                <a:solidFill>
                  <a:schemeClr val="accent6"/>
                </a:solidFill>
                <a:latin typeface="+mn-lt"/>
              </a:rPr>
              <a:t>Services:</a:t>
            </a:r>
            <a:r>
              <a:rPr lang="en-SG" sz="2000">
                <a:solidFill>
                  <a:schemeClr val="accent6"/>
                </a:solidFill>
                <a:latin typeface="+mn-lt"/>
              </a:rPr>
              <a:t> </a:t>
            </a:r>
            <a:r>
              <a:rPr lang="en-SG" sz="2000" b="0" i="0">
                <a:solidFill>
                  <a:schemeClr val="accent6"/>
                </a:solidFill>
                <a:effectLst/>
                <a:latin typeface="+mn-lt"/>
              </a:rPr>
              <a:t>Phone, Multiple lines, Internet etc.</a:t>
            </a:r>
          </a:p>
          <a:p>
            <a:pPr algn="l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SG" sz="2000" b="1" i="0">
                <a:solidFill>
                  <a:schemeClr val="accent6"/>
                </a:solidFill>
                <a:effectLst/>
                <a:latin typeface="+mn-lt"/>
              </a:rPr>
              <a:t>Account Information: </a:t>
            </a:r>
            <a:r>
              <a:rPr lang="en-SG" sz="2000" b="0" i="0">
                <a:solidFill>
                  <a:schemeClr val="accent6"/>
                </a:solidFill>
                <a:effectLst/>
                <a:latin typeface="+mn-lt"/>
              </a:rPr>
              <a:t>Tenure, Type of contract, Payment method etc.</a:t>
            </a:r>
          </a:p>
          <a:p>
            <a:pPr algn="l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SG" sz="2000" b="1" i="0">
                <a:solidFill>
                  <a:schemeClr val="accent6"/>
                </a:solidFill>
                <a:effectLst/>
                <a:latin typeface="+mn-lt"/>
              </a:rPr>
              <a:t>Customer Demographic: </a:t>
            </a:r>
            <a:r>
              <a:rPr lang="en-SG" sz="2000">
                <a:solidFill>
                  <a:schemeClr val="accent6"/>
                </a:solidFill>
                <a:latin typeface="+mn-lt"/>
              </a:rPr>
              <a:t>Ge</a:t>
            </a:r>
            <a:r>
              <a:rPr lang="en-SG" sz="2000" b="0" i="0">
                <a:solidFill>
                  <a:schemeClr val="accent6"/>
                </a:solidFill>
                <a:effectLst/>
                <a:latin typeface="+mn-lt"/>
              </a:rPr>
              <a:t>nder, Age etc.</a:t>
            </a:r>
          </a:p>
        </p:txBody>
      </p:sp>
      <p:grpSp>
        <p:nvGrpSpPr>
          <p:cNvPr id="509" name="Google Shape;509;p28"/>
          <p:cNvGrpSpPr/>
          <p:nvPr/>
        </p:nvGrpSpPr>
        <p:grpSpPr>
          <a:xfrm>
            <a:off x="7344630" y="1404421"/>
            <a:ext cx="3801923" cy="4285317"/>
            <a:chOff x="2501950" y="1507050"/>
            <a:chExt cx="2392350" cy="2696525"/>
          </a:xfrm>
        </p:grpSpPr>
        <p:sp>
          <p:nvSpPr>
            <p:cNvPr id="510" name="Google Shape;510;p28"/>
            <p:cNvSpPr/>
            <p:nvPr/>
          </p:nvSpPr>
          <p:spPr>
            <a:xfrm>
              <a:off x="4032450" y="3778325"/>
              <a:ext cx="0" cy="25"/>
            </a:xfrm>
            <a:custGeom>
              <a:avLst/>
              <a:gdLst/>
              <a:ahLst/>
              <a:cxnLst/>
              <a:rect l="l" t="t" r="r" b="b"/>
              <a:pathLst>
                <a:path h="1" extrusionOk="0">
                  <a:moveTo>
                    <a:pt x="0" y="0"/>
                  </a:move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11" name="Google Shape;511;p28"/>
            <p:cNvSpPr/>
            <p:nvPr/>
          </p:nvSpPr>
          <p:spPr>
            <a:xfrm>
              <a:off x="2720475" y="1507050"/>
              <a:ext cx="2173825" cy="2696525"/>
            </a:xfrm>
            <a:custGeom>
              <a:avLst/>
              <a:gdLst/>
              <a:ahLst/>
              <a:cxnLst/>
              <a:rect l="l" t="t" r="r" b="b"/>
              <a:pathLst>
                <a:path w="86953" h="107861" extrusionOk="0">
                  <a:moveTo>
                    <a:pt x="81393" y="927"/>
                  </a:moveTo>
                  <a:cubicBezTo>
                    <a:pt x="83963" y="927"/>
                    <a:pt x="86043" y="3008"/>
                    <a:pt x="86043" y="5577"/>
                  </a:cubicBezTo>
                  <a:lnTo>
                    <a:pt x="86043" y="102284"/>
                  </a:lnTo>
                  <a:cubicBezTo>
                    <a:pt x="86043" y="104854"/>
                    <a:pt x="83963" y="106934"/>
                    <a:pt x="81393" y="106934"/>
                  </a:cubicBezTo>
                  <a:lnTo>
                    <a:pt x="5559" y="106934"/>
                  </a:lnTo>
                  <a:cubicBezTo>
                    <a:pt x="2989" y="106934"/>
                    <a:pt x="909" y="104854"/>
                    <a:pt x="909" y="102284"/>
                  </a:cubicBezTo>
                  <a:lnTo>
                    <a:pt x="909" y="5577"/>
                  </a:lnTo>
                  <a:cubicBezTo>
                    <a:pt x="909" y="3008"/>
                    <a:pt x="2989" y="927"/>
                    <a:pt x="5559" y="927"/>
                  </a:cubicBezTo>
                  <a:close/>
                  <a:moveTo>
                    <a:pt x="5559" y="1"/>
                  </a:moveTo>
                  <a:cubicBezTo>
                    <a:pt x="2482" y="18"/>
                    <a:pt x="0" y="2501"/>
                    <a:pt x="0" y="5577"/>
                  </a:cubicBezTo>
                  <a:lnTo>
                    <a:pt x="0" y="102284"/>
                  </a:lnTo>
                  <a:cubicBezTo>
                    <a:pt x="0" y="105361"/>
                    <a:pt x="2482" y="107843"/>
                    <a:pt x="5559" y="107860"/>
                  </a:cubicBezTo>
                  <a:lnTo>
                    <a:pt x="81393" y="107860"/>
                  </a:lnTo>
                  <a:cubicBezTo>
                    <a:pt x="84470" y="107843"/>
                    <a:pt x="86952" y="105361"/>
                    <a:pt x="86952" y="102284"/>
                  </a:cubicBezTo>
                  <a:lnTo>
                    <a:pt x="86952" y="5577"/>
                  </a:lnTo>
                  <a:cubicBezTo>
                    <a:pt x="86952" y="2501"/>
                    <a:pt x="84470" y="18"/>
                    <a:pt x="813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12" name="Google Shape;512;p28"/>
            <p:cNvSpPr/>
            <p:nvPr/>
          </p:nvSpPr>
          <p:spPr>
            <a:xfrm>
              <a:off x="2810050" y="1616325"/>
              <a:ext cx="1994650" cy="2478000"/>
            </a:xfrm>
            <a:custGeom>
              <a:avLst/>
              <a:gdLst/>
              <a:ahLst/>
              <a:cxnLst/>
              <a:rect l="l" t="t" r="r" b="b"/>
              <a:pathLst>
                <a:path w="79786" h="99120" extrusionOk="0">
                  <a:moveTo>
                    <a:pt x="74961" y="227"/>
                  </a:moveTo>
                  <a:cubicBezTo>
                    <a:pt x="77495" y="227"/>
                    <a:pt x="79576" y="2290"/>
                    <a:pt x="79576" y="4842"/>
                  </a:cubicBezTo>
                  <a:lnTo>
                    <a:pt x="79576" y="94277"/>
                  </a:lnTo>
                  <a:cubicBezTo>
                    <a:pt x="79576" y="96829"/>
                    <a:pt x="77495" y="98892"/>
                    <a:pt x="74961" y="98892"/>
                  </a:cubicBezTo>
                  <a:lnTo>
                    <a:pt x="4843" y="98892"/>
                  </a:lnTo>
                  <a:cubicBezTo>
                    <a:pt x="2291" y="98892"/>
                    <a:pt x="210" y="96829"/>
                    <a:pt x="210" y="94277"/>
                  </a:cubicBezTo>
                  <a:lnTo>
                    <a:pt x="210" y="4842"/>
                  </a:lnTo>
                  <a:cubicBezTo>
                    <a:pt x="210" y="2290"/>
                    <a:pt x="2291" y="227"/>
                    <a:pt x="4843" y="227"/>
                  </a:cubicBezTo>
                  <a:close/>
                  <a:moveTo>
                    <a:pt x="4843" y="0"/>
                  </a:moveTo>
                  <a:cubicBezTo>
                    <a:pt x="2168" y="18"/>
                    <a:pt x="1" y="2168"/>
                    <a:pt x="1" y="4842"/>
                  </a:cubicBezTo>
                  <a:lnTo>
                    <a:pt x="1" y="94277"/>
                  </a:lnTo>
                  <a:cubicBezTo>
                    <a:pt x="1" y="96951"/>
                    <a:pt x="2168" y="99102"/>
                    <a:pt x="4843" y="99119"/>
                  </a:cubicBezTo>
                  <a:lnTo>
                    <a:pt x="74961" y="99119"/>
                  </a:lnTo>
                  <a:cubicBezTo>
                    <a:pt x="77618" y="99102"/>
                    <a:pt x="79786" y="96951"/>
                    <a:pt x="79786" y="94277"/>
                  </a:cubicBezTo>
                  <a:lnTo>
                    <a:pt x="79786" y="4842"/>
                  </a:lnTo>
                  <a:cubicBezTo>
                    <a:pt x="79786" y="2168"/>
                    <a:pt x="77618" y="18"/>
                    <a:pt x="749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13" name="Google Shape;513;p28"/>
            <p:cNvSpPr/>
            <p:nvPr/>
          </p:nvSpPr>
          <p:spPr>
            <a:xfrm>
              <a:off x="2501950" y="240647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14" name="Google Shape;514;p28"/>
            <p:cNvSpPr/>
            <p:nvPr/>
          </p:nvSpPr>
          <p:spPr>
            <a:xfrm>
              <a:off x="2501950" y="234180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6"/>
                  </a:lnTo>
                  <a:lnTo>
                    <a:pt x="4004" y="1206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15" name="Google Shape;515;p28"/>
            <p:cNvSpPr/>
            <p:nvPr/>
          </p:nvSpPr>
          <p:spPr>
            <a:xfrm>
              <a:off x="2501950" y="247115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16" name="Google Shape;516;p28"/>
            <p:cNvSpPr/>
            <p:nvPr/>
          </p:nvSpPr>
          <p:spPr>
            <a:xfrm>
              <a:off x="2501950" y="2535400"/>
              <a:ext cx="100100" cy="30600"/>
            </a:xfrm>
            <a:custGeom>
              <a:avLst/>
              <a:gdLst/>
              <a:ahLst/>
              <a:cxnLst/>
              <a:rect l="l" t="t" r="r" b="b"/>
              <a:pathLst>
                <a:path w="4004" h="1224" extrusionOk="0">
                  <a:moveTo>
                    <a:pt x="0" y="0"/>
                  </a:moveTo>
                  <a:lnTo>
                    <a:pt x="0" y="1224"/>
                  </a:lnTo>
                  <a:lnTo>
                    <a:pt x="4004" y="1224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17" name="Google Shape;517;p28"/>
            <p:cNvSpPr/>
            <p:nvPr/>
          </p:nvSpPr>
          <p:spPr>
            <a:xfrm>
              <a:off x="2501950" y="2600075"/>
              <a:ext cx="100100" cy="30625"/>
            </a:xfrm>
            <a:custGeom>
              <a:avLst/>
              <a:gdLst/>
              <a:ahLst/>
              <a:cxnLst/>
              <a:rect l="l" t="t" r="r" b="b"/>
              <a:pathLst>
                <a:path w="4004" h="1225" extrusionOk="0">
                  <a:moveTo>
                    <a:pt x="0" y="1"/>
                  </a:moveTo>
                  <a:lnTo>
                    <a:pt x="0" y="1224"/>
                  </a:lnTo>
                  <a:lnTo>
                    <a:pt x="4004" y="1224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18" name="Google Shape;518;p28"/>
            <p:cNvSpPr/>
            <p:nvPr/>
          </p:nvSpPr>
          <p:spPr>
            <a:xfrm>
              <a:off x="2501950" y="208307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6"/>
                  </a:lnTo>
                  <a:lnTo>
                    <a:pt x="4004" y="1206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19" name="Google Shape;519;p28"/>
            <p:cNvSpPr/>
            <p:nvPr/>
          </p:nvSpPr>
          <p:spPr>
            <a:xfrm>
              <a:off x="2501950" y="2018375"/>
              <a:ext cx="100100" cy="30200"/>
            </a:xfrm>
            <a:custGeom>
              <a:avLst/>
              <a:gdLst/>
              <a:ahLst/>
              <a:cxnLst/>
              <a:rect l="l" t="t" r="r" b="b"/>
              <a:pathLst>
                <a:path w="4004" h="1208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20" name="Google Shape;520;p28"/>
            <p:cNvSpPr/>
            <p:nvPr/>
          </p:nvSpPr>
          <p:spPr>
            <a:xfrm>
              <a:off x="2501950" y="214775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21" name="Google Shape;521;p28"/>
            <p:cNvSpPr/>
            <p:nvPr/>
          </p:nvSpPr>
          <p:spPr>
            <a:xfrm>
              <a:off x="2501950" y="221242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22" name="Google Shape;522;p28"/>
            <p:cNvSpPr/>
            <p:nvPr/>
          </p:nvSpPr>
          <p:spPr>
            <a:xfrm>
              <a:off x="2501950" y="2277100"/>
              <a:ext cx="100100" cy="30200"/>
            </a:xfrm>
            <a:custGeom>
              <a:avLst/>
              <a:gdLst/>
              <a:ahLst/>
              <a:cxnLst/>
              <a:rect l="l" t="t" r="r" b="b"/>
              <a:pathLst>
                <a:path w="4004" h="1208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23" name="Google Shape;523;p28"/>
            <p:cNvSpPr/>
            <p:nvPr/>
          </p:nvSpPr>
          <p:spPr>
            <a:xfrm>
              <a:off x="2501950" y="1759650"/>
              <a:ext cx="100100" cy="30200"/>
            </a:xfrm>
            <a:custGeom>
              <a:avLst/>
              <a:gdLst/>
              <a:ahLst/>
              <a:cxnLst/>
              <a:rect l="l" t="t" r="r" b="b"/>
              <a:pathLst>
                <a:path w="4004" h="1208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24" name="Google Shape;524;p28"/>
            <p:cNvSpPr/>
            <p:nvPr/>
          </p:nvSpPr>
          <p:spPr>
            <a:xfrm>
              <a:off x="2501950" y="169497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25" name="Google Shape;525;p28"/>
            <p:cNvSpPr/>
            <p:nvPr/>
          </p:nvSpPr>
          <p:spPr>
            <a:xfrm>
              <a:off x="2501950" y="182435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6"/>
                  </a:lnTo>
                  <a:lnTo>
                    <a:pt x="4004" y="1206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26" name="Google Shape;526;p28"/>
            <p:cNvSpPr/>
            <p:nvPr/>
          </p:nvSpPr>
          <p:spPr>
            <a:xfrm>
              <a:off x="2501950" y="1889025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0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27" name="Google Shape;527;p28"/>
            <p:cNvSpPr/>
            <p:nvPr/>
          </p:nvSpPr>
          <p:spPr>
            <a:xfrm>
              <a:off x="2501950" y="1953700"/>
              <a:ext cx="100100" cy="30175"/>
            </a:xfrm>
            <a:custGeom>
              <a:avLst/>
              <a:gdLst/>
              <a:ahLst/>
              <a:cxnLst/>
              <a:rect l="l" t="t" r="r" b="b"/>
              <a:pathLst>
                <a:path w="4004" h="1207" extrusionOk="0">
                  <a:moveTo>
                    <a:pt x="0" y="1"/>
                  </a:moveTo>
                  <a:lnTo>
                    <a:pt x="0" y="1207"/>
                  </a:lnTo>
                  <a:lnTo>
                    <a:pt x="4004" y="1207"/>
                  </a:lnTo>
                  <a:lnTo>
                    <a:pt x="400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4" name="Google Shape;11288;p60">
            <a:extLst>
              <a:ext uri="{FF2B5EF4-FFF2-40B4-BE49-F238E27FC236}">
                <a16:creationId xmlns:a16="http://schemas.microsoft.com/office/drawing/2014/main" id="{7A859227-8BBE-B09A-A31D-0ED2C0A1A8E1}"/>
              </a:ext>
            </a:extLst>
          </p:cNvPr>
          <p:cNvGrpSpPr/>
          <p:nvPr/>
        </p:nvGrpSpPr>
        <p:grpSpPr>
          <a:xfrm>
            <a:off x="8165364" y="2162191"/>
            <a:ext cx="2507696" cy="2701457"/>
            <a:chOff x="5774124" y="4294550"/>
            <a:chExt cx="331611" cy="331674"/>
          </a:xfrm>
          <a:solidFill>
            <a:schemeClr val="accent6"/>
          </a:solidFill>
        </p:grpSpPr>
        <p:sp>
          <p:nvSpPr>
            <p:cNvPr id="5" name="Google Shape;11289;p60">
              <a:extLst>
                <a:ext uri="{FF2B5EF4-FFF2-40B4-BE49-F238E27FC236}">
                  <a16:creationId xmlns:a16="http://schemas.microsoft.com/office/drawing/2014/main" id="{C60DE917-B704-DAE7-91FA-16C43FF869F7}"/>
                </a:ext>
              </a:extLst>
            </p:cNvPr>
            <p:cNvSpPr/>
            <p:nvPr/>
          </p:nvSpPr>
          <p:spPr>
            <a:xfrm>
              <a:off x="5774124" y="4419664"/>
              <a:ext cx="331611" cy="206560"/>
            </a:xfrm>
            <a:custGeom>
              <a:avLst/>
              <a:gdLst/>
              <a:ahLst/>
              <a:cxnLst/>
              <a:rect l="l" t="t" r="r" b="b"/>
              <a:pathLst>
                <a:path w="10419" h="6490" extrusionOk="0">
                  <a:moveTo>
                    <a:pt x="2751" y="2905"/>
                  </a:moveTo>
                  <a:lnTo>
                    <a:pt x="2751" y="6191"/>
                  </a:lnTo>
                  <a:lnTo>
                    <a:pt x="1429" y="6191"/>
                  </a:lnTo>
                  <a:lnTo>
                    <a:pt x="1429" y="2905"/>
                  </a:lnTo>
                  <a:close/>
                  <a:moveTo>
                    <a:pt x="5847" y="2084"/>
                  </a:moveTo>
                  <a:lnTo>
                    <a:pt x="5847" y="6191"/>
                  </a:lnTo>
                  <a:lnTo>
                    <a:pt x="4525" y="6191"/>
                  </a:lnTo>
                  <a:lnTo>
                    <a:pt x="4525" y="2084"/>
                  </a:lnTo>
                  <a:close/>
                  <a:moveTo>
                    <a:pt x="8942" y="298"/>
                  </a:moveTo>
                  <a:lnTo>
                    <a:pt x="8942" y="6191"/>
                  </a:lnTo>
                  <a:lnTo>
                    <a:pt x="7609" y="6191"/>
                  </a:lnTo>
                  <a:lnTo>
                    <a:pt x="7609" y="298"/>
                  </a:lnTo>
                  <a:close/>
                  <a:moveTo>
                    <a:pt x="7466" y="0"/>
                  </a:moveTo>
                  <a:cubicBezTo>
                    <a:pt x="7383" y="0"/>
                    <a:pt x="7323" y="72"/>
                    <a:pt x="7323" y="155"/>
                  </a:cubicBezTo>
                  <a:lnTo>
                    <a:pt x="7323" y="6191"/>
                  </a:lnTo>
                  <a:lnTo>
                    <a:pt x="6156" y="6191"/>
                  </a:lnTo>
                  <a:lnTo>
                    <a:pt x="6156" y="1941"/>
                  </a:lnTo>
                  <a:cubicBezTo>
                    <a:pt x="6156" y="1846"/>
                    <a:pt x="6085" y="1786"/>
                    <a:pt x="6013" y="1786"/>
                  </a:cubicBezTo>
                  <a:lnTo>
                    <a:pt x="4370" y="1786"/>
                  </a:lnTo>
                  <a:cubicBezTo>
                    <a:pt x="4287" y="1786"/>
                    <a:pt x="4227" y="1858"/>
                    <a:pt x="4227" y="1941"/>
                  </a:cubicBezTo>
                  <a:lnTo>
                    <a:pt x="4227" y="6191"/>
                  </a:lnTo>
                  <a:lnTo>
                    <a:pt x="3061" y="6191"/>
                  </a:lnTo>
                  <a:lnTo>
                    <a:pt x="3061" y="2751"/>
                  </a:lnTo>
                  <a:cubicBezTo>
                    <a:pt x="3061" y="2667"/>
                    <a:pt x="2989" y="2608"/>
                    <a:pt x="2918" y="2608"/>
                  </a:cubicBezTo>
                  <a:lnTo>
                    <a:pt x="1275" y="2608"/>
                  </a:lnTo>
                  <a:cubicBezTo>
                    <a:pt x="1191" y="2608"/>
                    <a:pt x="1132" y="2679"/>
                    <a:pt x="1132" y="2751"/>
                  </a:cubicBezTo>
                  <a:lnTo>
                    <a:pt x="1132" y="6191"/>
                  </a:lnTo>
                  <a:lnTo>
                    <a:pt x="144" y="6191"/>
                  </a:lnTo>
                  <a:cubicBezTo>
                    <a:pt x="60" y="6191"/>
                    <a:pt x="1" y="6263"/>
                    <a:pt x="1" y="6346"/>
                  </a:cubicBezTo>
                  <a:cubicBezTo>
                    <a:pt x="1" y="6430"/>
                    <a:pt x="72" y="6489"/>
                    <a:pt x="144" y="6489"/>
                  </a:cubicBezTo>
                  <a:lnTo>
                    <a:pt x="10264" y="6489"/>
                  </a:lnTo>
                  <a:cubicBezTo>
                    <a:pt x="10359" y="6489"/>
                    <a:pt x="10419" y="6418"/>
                    <a:pt x="10419" y="6346"/>
                  </a:cubicBezTo>
                  <a:cubicBezTo>
                    <a:pt x="10395" y="6251"/>
                    <a:pt x="10323" y="6191"/>
                    <a:pt x="10240" y="6191"/>
                  </a:cubicBezTo>
                  <a:lnTo>
                    <a:pt x="9252" y="6191"/>
                  </a:lnTo>
                  <a:lnTo>
                    <a:pt x="9252" y="155"/>
                  </a:lnTo>
                  <a:cubicBezTo>
                    <a:pt x="9252" y="60"/>
                    <a:pt x="9180" y="0"/>
                    <a:pt x="910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chemeClr val="bg1"/>
                </a:solidFill>
              </a:endParaRPr>
            </a:p>
          </p:txBody>
        </p:sp>
        <p:sp>
          <p:nvSpPr>
            <p:cNvPr id="6" name="Google Shape;11290;p60">
              <a:extLst>
                <a:ext uri="{FF2B5EF4-FFF2-40B4-BE49-F238E27FC236}">
                  <a16:creationId xmlns:a16="http://schemas.microsoft.com/office/drawing/2014/main" id="{B84221D3-B659-FB5C-CD70-B17CB52F106D}"/>
                </a:ext>
              </a:extLst>
            </p:cNvPr>
            <p:cNvSpPr/>
            <p:nvPr/>
          </p:nvSpPr>
          <p:spPr>
            <a:xfrm>
              <a:off x="5778294" y="4294550"/>
              <a:ext cx="316461" cy="191442"/>
            </a:xfrm>
            <a:custGeom>
              <a:avLst/>
              <a:gdLst/>
              <a:ahLst/>
              <a:cxnLst/>
              <a:rect l="l" t="t" r="r" b="b"/>
              <a:pathLst>
                <a:path w="9943" h="6015" extrusionOk="0">
                  <a:moveTo>
                    <a:pt x="9447" y="0"/>
                  </a:moveTo>
                  <a:cubicBezTo>
                    <a:pt x="9433" y="0"/>
                    <a:pt x="9420" y="1"/>
                    <a:pt x="9407" y="2"/>
                  </a:cubicBezTo>
                  <a:lnTo>
                    <a:pt x="8097" y="169"/>
                  </a:lnTo>
                  <a:cubicBezTo>
                    <a:pt x="7847" y="193"/>
                    <a:pt x="7644" y="455"/>
                    <a:pt x="7680" y="705"/>
                  </a:cubicBezTo>
                  <a:cubicBezTo>
                    <a:pt x="7703" y="951"/>
                    <a:pt x="7914" y="1123"/>
                    <a:pt x="8167" y="1123"/>
                  </a:cubicBezTo>
                  <a:cubicBezTo>
                    <a:pt x="8183" y="1123"/>
                    <a:pt x="8200" y="1123"/>
                    <a:pt x="8216" y="1121"/>
                  </a:cubicBezTo>
                  <a:lnTo>
                    <a:pt x="8323" y="1109"/>
                  </a:lnTo>
                  <a:lnTo>
                    <a:pt x="8323" y="1109"/>
                  </a:lnTo>
                  <a:cubicBezTo>
                    <a:pt x="6716" y="2967"/>
                    <a:pt x="4811" y="3919"/>
                    <a:pt x="3465" y="4407"/>
                  </a:cubicBezTo>
                  <a:cubicBezTo>
                    <a:pt x="1787" y="5003"/>
                    <a:pt x="477" y="5062"/>
                    <a:pt x="477" y="5062"/>
                  </a:cubicBezTo>
                  <a:cubicBezTo>
                    <a:pt x="203" y="5074"/>
                    <a:pt x="1" y="5288"/>
                    <a:pt x="13" y="5550"/>
                  </a:cubicBezTo>
                  <a:cubicBezTo>
                    <a:pt x="24" y="5824"/>
                    <a:pt x="239" y="6015"/>
                    <a:pt x="489" y="6015"/>
                  </a:cubicBezTo>
                  <a:lnTo>
                    <a:pt x="501" y="6015"/>
                  </a:lnTo>
                  <a:cubicBezTo>
                    <a:pt x="560" y="6015"/>
                    <a:pt x="1953" y="5967"/>
                    <a:pt x="3775" y="5312"/>
                  </a:cubicBezTo>
                  <a:cubicBezTo>
                    <a:pt x="4811" y="4943"/>
                    <a:pt x="5775" y="4467"/>
                    <a:pt x="6656" y="3872"/>
                  </a:cubicBezTo>
                  <a:cubicBezTo>
                    <a:pt x="6728" y="3824"/>
                    <a:pt x="6740" y="3729"/>
                    <a:pt x="6692" y="3669"/>
                  </a:cubicBezTo>
                  <a:cubicBezTo>
                    <a:pt x="6670" y="3618"/>
                    <a:pt x="6621" y="3594"/>
                    <a:pt x="6573" y="3594"/>
                  </a:cubicBezTo>
                  <a:cubicBezTo>
                    <a:pt x="6542" y="3594"/>
                    <a:pt x="6512" y="3603"/>
                    <a:pt x="6490" y="3622"/>
                  </a:cubicBezTo>
                  <a:cubicBezTo>
                    <a:pt x="5620" y="4205"/>
                    <a:pt x="4692" y="4681"/>
                    <a:pt x="3692" y="5038"/>
                  </a:cubicBezTo>
                  <a:cubicBezTo>
                    <a:pt x="1906" y="5669"/>
                    <a:pt x="560" y="5717"/>
                    <a:pt x="525" y="5717"/>
                  </a:cubicBezTo>
                  <a:cubicBezTo>
                    <a:pt x="429" y="5717"/>
                    <a:pt x="358" y="5646"/>
                    <a:pt x="346" y="5550"/>
                  </a:cubicBezTo>
                  <a:cubicBezTo>
                    <a:pt x="346" y="5467"/>
                    <a:pt x="417" y="5372"/>
                    <a:pt x="501" y="5372"/>
                  </a:cubicBezTo>
                  <a:cubicBezTo>
                    <a:pt x="525" y="5372"/>
                    <a:pt x="1858" y="5336"/>
                    <a:pt x="3596" y="4705"/>
                  </a:cubicBezTo>
                  <a:cubicBezTo>
                    <a:pt x="5061" y="4181"/>
                    <a:pt x="7144" y="3133"/>
                    <a:pt x="8835" y="1014"/>
                  </a:cubicBezTo>
                  <a:cubicBezTo>
                    <a:pt x="8927" y="911"/>
                    <a:pt x="8842" y="763"/>
                    <a:pt x="8718" y="763"/>
                  </a:cubicBezTo>
                  <a:cubicBezTo>
                    <a:pt x="8714" y="763"/>
                    <a:pt x="8709" y="764"/>
                    <a:pt x="8704" y="764"/>
                  </a:cubicBezTo>
                  <a:lnTo>
                    <a:pt x="8216" y="824"/>
                  </a:lnTo>
                  <a:cubicBezTo>
                    <a:pt x="8208" y="825"/>
                    <a:pt x="8200" y="825"/>
                    <a:pt x="8192" y="825"/>
                  </a:cubicBezTo>
                  <a:cubicBezTo>
                    <a:pt x="8109" y="825"/>
                    <a:pt x="8047" y="769"/>
                    <a:pt x="8025" y="693"/>
                  </a:cubicBezTo>
                  <a:cubicBezTo>
                    <a:pt x="7990" y="586"/>
                    <a:pt x="8061" y="478"/>
                    <a:pt x="8168" y="478"/>
                  </a:cubicBezTo>
                  <a:lnTo>
                    <a:pt x="9478" y="312"/>
                  </a:lnTo>
                  <a:cubicBezTo>
                    <a:pt x="9484" y="311"/>
                    <a:pt x="9490" y="311"/>
                    <a:pt x="9496" y="311"/>
                  </a:cubicBezTo>
                  <a:cubicBezTo>
                    <a:pt x="9594" y="311"/>
                    <a:pt x="9669" y="400"/>
                    <a:pt x="9669" y="490"/>
                  </a:cubicBezTo>
                  <a:lnTo>
                    <a:pt x="9669" y="1800"/>
                  </a:lnTo>
                  <a:cubicBezTo>
                    <a:pt x="9669" y="1895"/>
                    <a:pt x="9597" y="1979"/>
                    <a:pt x="9490" y="1979"/>
                  </a:cubicBezTo>
                  <a:cubicBezTo>
                    <a:pt x="9407" y="1979"/>
                    <a:pt x="9311" y="1907"/>
                    <a:pt x="9311" y="1800"/>
                  </a:cubicBezTo>
                  <a:lnTo>
                    <a:pt x="9311" y="1407"/>
                  </a:lnTo>
                  <a:cubicBezTo>
                    <a:pt x="9311" y="1348"/>
                    <a:pt x="9264" y="1288"/>
                    <a:pt x="9204" y="1252"/>
                  </a:cubicBezTo>
                  <a:cubicBezTo>
                    <a:pt x="9187" y="1242"/>
                    <a:pt x="9169" y="1238"/>
                    <a:pt x="9152" y="1238"/>
                  </a:cubicBezTo>
                  <a:cubicBezTo>
                    <a:pt x="9106" y="1238"/>
                    <a:pt x="9060" y="1266"/>
                    <a:pt x="9026" y="1300"/>
                  </a:cubicBezTo>
                  <a:cubicBezTo>
                    <a:pt x="8466" y="2002"/>
                    <a:pt x="7811" y="2633"/>
                    <a:pt x="7097" y="3193"/>
                  </a:cubicBezTo>
                  <a:cubicBezTo>
                    <a:pt x="7037" y="3229"/>
                    <a:pt x="7025" y="3336"/>
                    <a:pt x="7061" y="3395"/>
                  </a:cubicBezTo>
                  <a:cubicBezTo>
                    <a:pt x="7091" y="3433"/>
                    <a:pt x="7144" y="3451"/>
                    <a:pt x="7194" y="3451"/>
                  </a:cubicBezTo>
                  <a:cubicBezTo>
                    <a:pt x="7224" y="3451"/>
                    <a:pt x="7253" y="3445"/>
                    <a:pt x="7275" y="3431"/>
                  </a:cubicBezTo>
                  <a:cubicBezTo>
                    <a:pt x="7895" y="2943"/>
                    <a:pt x="8466" y="2419"/>
                    <a:pt x="8990" y="1824"/>
                  </a:cubicBezTo>
                  <a:cubicBezTo>
                    <a:pt x="9002" y="2074"/>
                    <a:pt x="9204" y="2276"/>
                    <a:pt x="9466" y="2276"/>
                  </a:cubicBezTo>
                  <a:cubicBezTo>
                    <a:pt x="9728" y="2276"/>
                    <a:pt x="9942" y="2074"/>
                    <a:pt x="9942" y="1800"/>
                  </a:cubicBezTo>
                  <a:lnTo>
                    <a:pt x="9942" y="478"/>
                  </a:lnTo>
                  <a:cubicBezTo>
                    <a:pt x="9942" y="347"/>
                    <a:pt x="9883" y="216"/>
                    <a:pt x="9776" y="121"/>
                  </a:cubicBezTo>
                  <a:cubicBezTo>
                    <a:pt x="9679" y="46"/>
                    <a:pt x="9564" y="0"/>
                    <a:pt x="94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solidFill>
                  <a:schemeClr val="bg1"/>
                </a:solidFill>
              </a:endParaRPr>
            </a:p>
          </p:txBody>
        </p:sp>
      </p:grpSp>
      <p:sp>
        <p:nvSpPr>
          <p:cNvPr id="7" name="Google Shape;508;p28">
            <a:extLst>
              <a:ext uri="{FF2B5EF4-FFF2-40B4-BE49-F238E27FC236}">
                <a16:creationId xmlns:a16="http://schemas.microsoft.com/office/drawing/2014/main" id="{CAE429B4-98F9-9BB0-489F-72943158C7C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4900" y="553900"/>
            <a:ext cx="10937600" cy="641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-SG" sz="4000"/>
              <a:t>D</a:t>
            </a:r>
            <a:r>
              <a:rPr lang="en-SG" sz="4000" b="1"/>
              <a:t>ataset Information</a:t>
            </a:r>
          </a:p>
        </p:txBody>
      </p:sp>
      <p:pic>
        <p:nvPicPr>
          <p:cNvPr id="27" name="Audio 26">
            <a:extLst>
              <a:ext uri="{FF2B5EF4-FFF2-40B4-BE49-F238E27FC236}">
                <a16:creationId xmlns:a16="http://schemas.microsoft.com/office/drawing/2014/main" id="{2445D401-586E-2B22-61E3-DE9A9D14905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032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785"/>
    </mc:Choice>
    <mc:Fallback xmlns="">
      <p:transition spd="slow" advTm="117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7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2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-SG" sz="4000"/>
              <a:t>D</a:t>
            </a:r>
            <a:r>
              <a:rPr lang="en-SG" sz="4000" b="1"/>
              <a:t>ataset Information</a:t>
            </a:r>
          </a:p>
        </p:txBody>
      </p:sp>
      <p:pic>
        <p:nvPicPr>
          <p:cNvPr id="3" name="Picture 2" descr="A screenshot of a white table&#10;&#10;Description automatically generated">
            <a:extLst>
              <a:ext uri="{FF2B5EF4-FFF2-40B4-BE49-F238E27FC236}">
                <a16:creationId xmlns:a16="http://schemas.microsoft.com/office/drawing/2014/main" id="{681D0501-52F9-978F-1236-65595233EF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76860" y="1195500"/>
            <a:ext cx="8473680" cy="549584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472285F-05D3-AB54-B91B-DBA4AC4CC7FF}"/>
              </a:ext>
            </a:extLst>
          </p:cNvPr>
          <p:cNvSpPr/>
          <p:nvPr/>
        </p:nvSpPr>
        <p:spPr>
          <a:xfrm>
            <a:off x="2425148" y="1195500"/>
            <a:ext cx="3140765" cy="5495848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3ADB346-D5EC-1964-B72B-87B04BCB4A7D}"/>
              </a:ext>
            </a:extLst>
          </p:cNvPr>
          <p:cNvSpPr/>
          <p:nvPr/>
        </p:nvSpPr>
        <p:spPr>
          <a:xfrm>
            <a:off x="5671931" y="1195500"/>
            <a:ext cx="535036" cy="5495848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C1C7652-FAC4-5C6A-2D52-C6D6CA1FE427}"/>
              </a:ext>
            </a:extLst>
          </p:cNvPr>
          <p:cNvSpPr/>
          <p:nvPr/>
        </p:nvSpPr>
        <p:spPr>
          <a:xfrm>
            <a:off x="6299730" y="1195500"/>
            <a:ext cx="4015409" cy="5495848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3C03BF2-29D6-EA68-8B99-30777AB696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28985" y="1195500"/>
            <a:ext cx="685800" cy="5495848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A6E6D31-048F-265D-4188-319AE0D15130}"/>
              </a:ext>
            </a:extLst>
          </p:cNvPr>
          <p:cNvSpPr/>
          <p:nvPr/>
        </p:nvSpPr>
        <p:spPr>
          <a:xfrm>
            <a:off x="10415144" y="1195500"/>
            <a:ext cx="535036" cy="54958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7" name="Audio 46">
            <a:extLst>
              <a:ext uri="{FF2B5EF4-FFF2-40B4-BE49-F238E27FC236}">
                <a16:creationId xmlns:a16="http://schemas.microsoft.com/office/drawing/2014/main" id="{035ACC72-E551-C662-5B56-9B0D9BA7CA7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315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95"/>
    </mc:Choice>
    <mc:Fallback xmlns="">
      <p:transition spd="slow" advTm="32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7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119E6-C4FE-D760-83E6-3770504AF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3min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875D4F-2A69-7B3A-A30F-ADD551B34C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SG" b="0" i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Present your Exploratory Data Analysis and some initial data-driven Insights from the dataset.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SG" b="0" i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You MAY also mention how you are planning to set up the Analysis / ML problem for this case.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SG" b="0" i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You MUST mention how you collected / curated / cleaned / prepared the data for this problem.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SG" b="0" i="0"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Did you only use tools and techniques learned in this course? What ELSE did you learn / try?</a:t>
            </a:r>
          </a:p>
          <a:p>
            <a:endParaRPr lang="en-US">
              <a:solidFill>
                <a:schemeClr val="accent6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82C8EC-E243-BBFD-7EF5-007A322D3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AC1EC-23E2-4F0E-A5A4-674EC8DB954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9887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32"/>
          <p:cNvSpPr txBox="1">
            <a:spLocks noGrp="1"/>
          </p:cNvSpPr>
          <p:nvPr>
            <p:ph type="ctrTitle"/>
          </p:nvPr>
        </p:nvSpPr>
        <p:spPr>
          <a:xfrm>
            <a:off x="3201385" y="3429000"/>
            <a:ext cx="5789229" cy="111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-SG" b="1">
                <a:solidFill>
                  <a:schemeClr val="accent6"/>
                </a:solidFill>
              </a:rPr>
              <a:t>DATA PREPARATION</a:t>
            </a:r>
          </a:p>
        </p:txBody>
      </p:sp>
      <p:pic>
        <p:nvPicPr>
          <p:cNvPr id="38" name="Audio 37">
            <a:extLst>
              <a:ext uri="{FF2B5EF4-FFF2-40B4-BE49-F238E27FC236}">
                <a16:creationId xmlns:a16="http://schemas.microsoft.com/office/drawing/2014/main" id="{57484CFD-F29E-66CB-097F-F8E60BFBD86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782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65"/>
    </mc:Choice>
    <mc:Fallback xmlns="">
      <p:transition spd="slow" advTm="29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8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Data Charts Infographics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1E35A1"/>
      </a:accent1>
      <a:accent2>
        <a:srgbClr val="0C79F3"/>
      </a:accent2>
      <a:accent3>
        <a:srgbClr val="00D4F0"/>
      </a:accent3>
      <a:accent4>
        <a:srgbClr val="2170B7"/>
      </a:accent4>
      <a:accent5>
        <a:srgbClr val="59A7FF"/>
      </a:accent5>
      <a:accent6>
        <a:srgbClr val="071554"/>
      </a:accent6>
      <a:hlink>
        <a:srgbClr val="0097A7"/>
      </a:hlink>
      <a:folHlink>
        <a:srgbClr val="0097A7"/>
      </a:folHlink>
    </a:clrScheme>
    <a:fontScheme name="Custom 1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15ce9348-be2a-462b-8fc0-e1765a9b204a}" enabled="0" method="" siteId="{15ce9348-be2a-462b-8fc0-e1765a9b204a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1258</Words>
  <Application>Microsoft Office PowerPoint</Application>
  <PresentationFormat>Widescreen</PresentationFormat>
  <Paragraphs>162</Paragraphs>
  <Slides>34</Slides>
  <Notes>19</Notes>
  <HiddenSlides>3</HiddenSlides>
  <MMClips>31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1" baseType="lpstr">
      <vt:lpstr>Fira Sans Extra Condensed Medium</vt:lpstr>
      <vt:lpstr>arial</vt:lpstr>
      <vt:lpstr>arial</vt:lpstr>
      <vt:lpstr>Avenir Next LT Pro</vt:lpstr>
      <vt:lpstr>Calibri</vt:lpstr>
      <vt:lpstr>Roboto</vt:lpstr>
      <vt:lpstr>Data Charts Infographics by Slidesgo</vt:lpstr>
      <vt:lpstr>Telecom Churn Predictions</vt:lpstr>
      <vt:lpstr>PowerPoint Presentation</vt:lpstr>
      <vt:lpstr>Importance of Customer Churn</vt:lpstr>
      <vt:lpstr>Predict which customers will churn or not churn.</vt:lpstr>
      <vt:lpstr>DATASET</vt:lpstr>
      <vt:lpstr>Dataset Information</vt:lpstr>
      <vt:lpstr>Dataset Information</vt:lpstr>
      <vt:lpstr>3min</vt:lpstr>
      <vt:lpstr>DATA PREPARATION</vt:lpstr>
      <vt:lpstr>Dataset Preparation</vt:lpstr>
      <vt:lpstr>Dataset Preparation</vt:lpstr>
      <vt:lpstr>Dataset Preparation</vt:lpstr>
      <vt:lpstr>Dataset Preparation</vt:lpstr>
      <vt:lpstr>DATA VISUALISATION</vt:lpstr>
      <vt:lpstr>Univariate Analysis</vt:lpstr>
      <vt:lpstr>Bivariate Analysis</vt:lpstr>
      <vt:lpstr>Bivariate Analysis</vt:lpstr>
      <vt:lpstr>Bivariate Analysis</vt:lpstr>
      <vt:lpstr>Bivariate Analysis</vt:lpstr>
      <vt:lpstr>PowerPoint Presentation</vt:lpstr>
      <vt:lpstr>DATA PREPROCESSING</vt:lpstr>
      <vt:lpstr>Data Preprocessing – Encoding Techniques</vt:lpstr>
      <vt:lpstr>Data Preprocessing – Feature Scaling</vt:lpstr>
      <vt:lpstr>Data Preprocessing – Resampling Techniques </vt:lpstr>
      <vt:lpstr>Final data </vt:lpstr>
      <vt:lpstr>3min</vt:lpstr>
      <vt:lpstr>ML MODELS</vt:lpstr>
      <vt:lpstr>Machine Learning Algorithms </vt:lpstr>
      <vt:lpstr>Machine Learning Algorithms </vt:lpstr>
      <vt:lpstr>Neural Network </vt:lpstr>
      <vt:lpstr>Results</vt:lpstr>
      <vt:lpstr>Conclusion – Best Model</vt:lpstr>
      <vt:lpstr>Outcomes</vt:lpstr>
      <vt:lpstr>Data driven insights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#YU SEUNG YEON#</dc:creator>
  <cp:lastModifiedBy>#MARKUS LIM EN CHENG#</cp:lastModifiedBy>
  <cp:revision>2</cp:revision>
  <dcterms:created xsi:type="dcterms:W3CDTF">2024-04-20T12:13:28Z</dcterms:created>
  <dcterms:modified xsi:type="dcterms:W3CDTF">2024-04-24T11:51:31Z</dcterms:modified>
</cp:coreProperties>
</file>